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 id="267" r:id="rId3"/>
    <p:sldId id="268" r:id="rId4"/>
    <p:sldId id="269" r:id="rId5"/>
    <p:sldId id="270" r:id="rId6"/>
    <p:sldId id="271" r:id="rId7"/>
    <p:sldId id="285" r:id="rId8"/>
    <p:sldId id="274" r:id="rId9"/>
    <p:sldId id="284" r:id="rId10"/>
    <p:sldId id="287" r:id="rId11"/>
    <p:sldId id="273" r:id="rId12"/>
    <p:sldId id="281" r:id="rId13"/>
    <p:sldId id="282" r:id="rId14"/>
    <p:sldId id="280" r:id="rId15"/>
    <p:sldId id="289" r:id="rId16"/>
    <p:sldId id="297" r:id="rId17"/>
    <p:sldId id="290" r:id="rId18"/>
    <p:sldId id="298" r:id="rId19"/>
    <p:sldId id="291" r:id="rId20"/>
    <p:sldId id="292" r:id="rId21"/>
    <p:sldId id="294" r:id="rId22"/>
    <p:sldId id="293" r:id="rId23"/>
    <p:sldId id="299" r:id="rId24"/>
    <p:sldId id="301" r:id="rId25"/>
    <p:sldId id="304" r:id="rId26"/>
    <p:sldId id="302" r:id="rId27"/>
    <p:sldId id="303" r:id="rId28"/>
    <p:sldId id="295" r:id="rId29"/>
    <p:sldId id="29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5033" autoAdjust="0"/>
  </p:normalViewPr>
  <p:slideViewPr>
    <p:cSldViewPr snapToGrid="0">
      <p:cViewPr varScale="1">
        <p:scale>
          <a:sx n="82" d="100"/>
          <a:sy n="82" d="100"/>
        </p:scale>
        <p:origin x="557"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eg>
</file>

<file path=ppt/media/image10.jpeg>
</file>

<file path=ppt/media/image11.jpeg>
</file>

<file path=ppt/media/image12.jpg>
</file>

<file path=ppt/media/image13.jpg>
</file>

<file path=ppt/media/image14.jp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jp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4.png>
</file>

<file path=ppt/media/image40.png>
</file>

<file path=ppt/media/image5.jpg>
</file>

<file path=ppt/media/image6.jpe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3/29/2025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767518554"/>
      </p:ext>
    </p:extLst>
  </p:cSld>
  <p:clrMapOvr>
    <a:masterClrMapping/>
  </p:clrMapOvr>
  <p:extLst>
    <p:ext uri="{DCECCB84-F9BA-43D5-87BE-67443E8EF086}">
      <p15:sldGuideLst xmlns:p15="http://schemas.microsoft.com/office/powerpoint/2012/main">
        <p15:guide id="7" orient="horz" pos="2160">
          <p15:clr>
            <a:srgbClr val="FBAE40"/>
          </p15:clr>
        </p15:guide>
        <p15:guide id="8"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3/29/2025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62465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3/29/2025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03242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3/29/2025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75632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3/29/2025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65212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3/29/2025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90789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3/29/2025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473277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3/29/2025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22866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3/29/2025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599019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3/29/2025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39876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3/29/2025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1044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3/29/2025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11889509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7" orient="horz" pos="2160">
          <p15:clr>
            <a:srgbClr val="F26B43"/>
          </p15:clr>
        </p15:guide>
        <p15:guide id="8"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jpe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2.jpeg"/><Relationship Id="rId4" Type="http://schemas.openxmlformats.org/officeDocument/2006/relationships/image" Target="../media/image40.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32057F-F015-B1B2-4E3E-2307F8EFC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Pink and blue cubes">
            <a:extLst>
              <a:ext uri="{FF2B5EF4-FFF2-40B4-BE49-F238E27FC236}">
                <a16:creationId xmlns:a16="http://schemas.microsoft.com/office/drawing/2014/main" id="{2569D431-2A92-76FF-84F6-1DD333CBFDE9}"/>
              </a:ext>
            </a:extLst>
          </p:cNvPr>
          <p:cNvPicPr>
            <a:picLocks noChangeAspect="1"/>
          </p:cNvPicPr>
          <p:nvPr/>
        </p:nvPicPr>
        <p:blipFill>
          <a:blip r:embed="rId2"/>
          <a:srcRect l="36096" r="-3" b="-3"/>
          <a:stretch/>
        </p:blipFill>
        <p:spPr>
          <a:xfrm>
            <a:off x="20" y="1"/>
            <a:ext cx="6575591" cy="6858000"/>
          </a:xfrm>
          <a:prstGeom prst="rect">
            <a:avLst/>
          </a:prstGeom>
        </p:spPr>
      </p:pic>
      <p:sp>
        <p:nvSpPr>
          <p:cNvPr id="2" name="Title"/>
          <p:cNvSpPr>
            <a:spLocks noGrp="1"/>
          </p:cNvSpPr>
          <p:nvPr>
            <p:ph type="ctrTitle"/>
          </p:nvPr>
        </p:nvSpPr>
        <p:spPr>
          <a:xfrm>
            <a:off x="7168896" y="1129554"/>
            <a:ext cx="4361688" cy="3475236"/>
          </a:xfrm>
        </p:spPr>
        <p:txBody>
          <a:bodyPr>
            <a:normAutofit/>
          </a:bodyPr>
          <a:lstStyle/>
          <a:p>
            <a:pPr algn="l"/>
            <a:r>
              <a:rPr lang="en-IN" sz="5400" dirty="0"/>
              <a:t> </a:t>
            </a:r>
            <a:endParaRPr sz="5400" dirty="0"/>
          </a:p>
        </p:txBody>
      </p:sp>
      <p:pic>
        <p:nvPicPr>
          <p:cNvPr id="4" name="Picture 3">
            <a:extLst>
              <a:ext uri="{FF2B5EF4-FFF2-40B4-BE49-F238E27FC236}">
                <a16:creationId xmlns:a16="http://schemas.microsoft.com/office/drawing/2014/main" id="{52102DDD-BD88-8C29-03AD-F3D15E41E0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 y="0"/>
            <a:ext cx="12191999" cy="6994768"/>
          </a:xfrm>
          <a:prstGeom prst="rect">
            <a:avLst/>
          </a:prstGeom>
        </p:spPr>
      </p:pic>
      <p:sp>
        <p:nvSpPr>
          <p:cNvPr id="5" name="TextBox 4">
            <a:extLst>
              <a:ext uri="{FF2B5EF4-FFF2-40B4-BE49-F238E27FC236}">
                <a16:creationId xmlns:a16="http://schemas.microsoft.com/office/drawing/2014/main" id="{A80B8881-D97B-1C6E-A14C-43D55D31AA9F}"/>
              </a:ext>
            </a:extLst>
          </p:cNvPr>
          <p:cNvSpPr txBox="1"/>
          <p:nvPr/>
        </p:nvSpPr>
        <p:spPr>
          <a:xfrm>
            <a:off x="1061884" y="1022104"/>
            <a:ext cx="10215716" cy="1446550"/>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IOT BASED AGRICULTURE CROP          MONITORING SYSTEM</a:t>
            </a:r>
          </a:p>
        </p:txBody>
      </p:sp>
      <p:sp>
        <p:nvSpPr>
          <p:cNvPr id="6" name="TextBox 5">
            <a:extLst>
              <a:ext uri="{FF2B5EF4-FFF2-40B4-BE49-F238E27FC236}">
                <a16:creationId xmlns:a16="http://schemas.microsoft.com/office/drawing/2014/main" id="{2A13E5CD-888C-EA05-DC33-02FFB16E178E}"/>
              </a:ext>
            </a:extLst>
          </p:cNvPr>
          <p:cNvSpPr txBox="1"/>
          <p:nvPr/>
        </p:nvSpPr>
        <p:spPr>
          <a:xfrm>
            <a:off x="462116" y="4604790"/>
            <a:ext cx="4305827" cy="1384995"/>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Guide:</a:t>
            </a:r>
          </a:p>
          <a:p>
            <a:r>
              <a:rPr lang="en-IN" sz="2800" dirty="0">
                <a:latin typeface="Times New Roman" panose="02020603050405020304" pitchFamily="18" charset="0"/>
                <a:cs typeface="Times New Roman" panose="02020603050405020304" pitchFamily="18" charset="0"/>
              </a:rPr>
              <a:t>Dr.A.S.Baby Rani M.C.A.,M.Phil.,Ph.D..,</a:t>
            </a:r>
          </a:p>
        </p:txBody>
      </p:sp>
      <p:sp>
        <p:nvSpPr>
          <p:cNvPr id="7" name="TextBox 6">
            <a:extLst>
              <a:ext uri="{FF2B5EF4-FFF2-40B4-BE49-F238E27FC236}">
                <a16:creationId xmlns:a16="http://schemas.microsoft.com/office/drawing/2014/main" id="{FB670573-3223-71BF-6356-B35D85B2719C}"/>
              </a:ext>
            </a:extLst>
          </p:cNvPr>
          <p:cNvSpPr txBox="1"/>
          <p:nvPr/>
        </p:nvSpPr>
        <p:spPr>
          <a:xfrm>
            <a:off x="8533899" y="4267643"/>
            <a:ext cx="3205316" cy="181588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Presented by:</a:t>
            </a:r>
          </a:p>
          <a:p>
            <a:r>
              <a:rPr lang="en-IN" sz="2800" dirty="0">
                <a:latin typeface="Times New Roman" panose="02020603050405020304" pitchFamily="18" charset="0"/>
                <a:cs typeface="Times New Roman" panose="02020603050405020304" pitchFamily="18" charset="0"/>
              </a:rPr>
              <a:t>R. Durga</a:t>
            </a:r>
          </a:p>
          <a:p>
            <a:r>
              <a:rPr lang="en-IN" sz="2800" dirty="0">
                <a:latin typeface="Times New Roman" panose="02020603050405020304" pitchFamily="18" charset="0"/>
                <a:cs typeface="Times New Roman" panose="02020603050405020304" pitchFamily="18" charset="0"/>
              </a:rPr>
              <a:t>M. Kiruthika</a:t>
            </a:r>
          </a:p>
          <a:p>
            <a:r>
              <a:rPr lang="en-IN" sz="2800" dirty="0">
                <a:latin typeface="Times New Roman" panose="02020603050405020304" pitchFamily="18" charset="0"/>
                <a:cs typeface="Times New Roman" panose="02020603050405020304" pitchFamily="18" charset="0"/>
              </a:rPr>
              <a:t>C. Sathya devi</a:t>
            </a:r>
          </a:p>
        </p:txBody>
      </p:sp>
      <p:sp>
        <p:nvSpPr>
          <p:cNvPr id="8" name="TextBox 7">
            <a:extLst>
              <a:ext uri="{FF2B5EF4-FFF2-40B4-BE49-F238E27FC236}">
                <a16:creationId xmlns:a16="http://schemas.microsoft.com/office/drawing/2014/main" id="{25C65E7A-9046-6E4D-D6B6-1CC499D6C58D}"/>
              </a:ext>
            </a:extLst>
          </p:cNvPr>
          <p:cNvSpPr txBox="1"/>
          <p:nvPr/>
        </p:nvSpPr>
        <p:spPr>
          <a:xfrm>
            <a:off x="5985804" y="6304003"/>
            <a:ext cx="886450" cy="369332"/>
          </a:xfrm>
          <a:prstGeom prst="rect">
            <a:avLst/>
          </a:prstGeom>
          <a:noFill/>
        </p:spPr>
        <p:txBody>
          <a:bodyPr wrap="square" rtlCol="0">
            <a:spAutoFit/>
          </a:bodyPr>
          <a:lstStyle/>
          <a:p>
            <a:r>
              <a:rPr lang="en-IN" dirty="0"/>
              <a:t>1</a:t>
            </a:r>
          </a:p>
        </p:txBody>
      </p:sp>
    </p:spTree>
    <p:extLst>
      <p:ext uri="{BB962C8B-B14F-4D97-AF65-F5344CB8AC3E}">
        <p14:creationId xmlns:p14="http://schemas.microsoft.com/office/powerpoint/2010/main" val="305278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092DA4-7C49-725A-35DD-EC83CEC3CB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2BD27A-20F7-FA3C-5F4F-7ABCDD86A696}"/>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4865C581-15DD-C32C-3CFD-30189F62BB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5294" y="1716088"/>
            <a:ext cx="8168674" cy="4592637"/>
          </a:xfrm>
        </p:spPr>
      </p:pic>
      <p:pic>
        <p:nvPicPr>
          <p:cNvPr id="4" name="Picture 3">
            <a:extLst>
              <a:ext uri="{FF2B5EF4-FFF2-40B4-BE49-F238E27FC236}">
                <a16:creationId xmlns:a16="http://schemas.microsoft.com/office/drawing/2014/main" id="{898C5E08-3455-303B-760B-BACD811B9A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5" name="TextBox 4">
            <a:extLst>
              <a:ext uri="{FF2B5EF4-FFF2-40B4-BE49-F238E27FC236}">
                <a16:creationId xmlns:a16="http://schemas.microsoft.com/office/drawing/2014/main" id="{EA36349C-0320-710E-9E30-2B42F4668510}"/>
              </a:ext>
            </a:extLst>
          </p:cNvPr>
          <p:cNvSpPr txBox="1"/>
          <p:nvPr/>
        </p:nvSpPr>
        <p:spPr>
          <a:xfrm>
            <a:off x="612647" y="1891753"/>
            <a:ext cx="5483352" cy="2677656"/>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IoT in This Project</a:t>
            </a:r>
          </a:p>
          <a:p>
            <a:r>
              <a:rPr lang="en-US" sz="2400" dirty="0">
                <a:latin typeface="Times New Roman" panose="02020603050405020304" pitchFamily="18" charset="0"/>
                <a:cs typeface="Times New Roman" panose="02020603050405020304" pitchFamily="18" charset="0"/>
              </a:rPr>
              <a:t>                           In the </a:t>
            </a:r>
            <a:r>
              <a:rPr lang="en-US" sz="2400" b="1" dirty="0">
                <a:latin typeface="Times New Roman" panose="02020603050405020304" pitchFamily="18" charset="0"/>
                <a:cs typeface="Times New Roman" panose="02020603050405020304" pitchFamily="18" charset="0"/>
              </a:rPr>
              <a:t>IoT-based Crop Monitoring System</a:t>
            </a:r>
            <a:r>
              <a:rPr lang="en-US" sz="2400" dirty="0">
                <a:latin typeface="Times New Roman" panose="02020603050405020304" pitchFamily="18" charset="0"/>
                <a:cs typeface="Times New Roman" panose="02020603050405020304" pitchFamily="18" charset="0"/>
              </a:rPr>
              <a:t>, IoT plays a crucial role in automating data collection, analysis, and remote monitoring of plant growth. Here’s how IoT is implemented in this project</a:t>
            </a:r>
          </a:p>
        </p:txBody>
      </p:sp>
      <p:pic>
        <p:nvPicPr>
          <p:cNvPr id="8" name="Picture 7">
            <a:extLst>
              <a:ext uri="{FF2B5EF4-FFF2-40B4-BE49-F238E27FC236}">
                <a16:creationId xmlns:a16="http://schemas.microsoft.com/office/drawing/2014/main" id="{7E356FD9-85A4-63CF-A1B8-FC2EF2EBA739}"/>
              </a:ext>
            </a:extLst>
          </p:cNvPr>
          <p:cNvPicPr>
            <a:picLocks noChangeAspect="1"/>
          </p:cNvPicPr>
          <p:nvPr/>
        </p:nvPicPr>
        <p:blipFill>
          <a:blip r:embed="rId4">
            <a:extLst>
              <a:ext uri="{28A0092B-C50C-407E-A947-70E740481C1C}">
                <a14:useLocalDpi xmlns:a14="http://schemas.microsoft.com/office/drawing/2010/main" val="0"/>
              </a:ext>
            </a:extLst>
          </a:blip>
          <a:srcRect l="44126" r="-1178" b="-676"/>
          <a:stretch/>
        </p:blipFill>
        <p:spPr>
          <a:xfrm>
            <a:off x="6211078" y="65314"/>
            <a:ext cx="5822302" cy="6864139"/>
          </a:xfrm>
          <a:prstGeom prst="rect">
            <a:avLst/>
          </a:prstGeom>
        </p:spPr>
      </p:pic>
      <p:sp>
        <p:nvSpPr>
          <p:cNvPr id="3" name="TextBox 2">
            <a:extLst>
              <a:ext uri="{FF2B5EF4-FFF2-40B4-BE49-F238E27FC236}">
                <a16:creationId xmlns:a16="http://schemas.microsoft.com/office/drawing/2014/main" id="{3F98A169-BE41-76FB-9D7B-4B0959FF40F3}"/>
              </a:ext>
            </a:extLst>
          </p:cNvPr>
          <p:cNvSpPr txBox="1"/>
          <p:nvPr/>
        </p:nvSpPr>
        <p:spPr>
          <a:xfrm>
            <a:off x="3727048" y="6484390"/>
            <a:ext cx="810228" cy="369332"/>
          </a:xfrm>
          <a:prstGeom prst="rect">
            <a:avLst/>
          </a:prstGeom>
          <a:noFill/>
        </p:spPr>
        <p:txBody>
          <a:bodyPr wrap="square" rtlCol="0">
            <a:spAutoFit/>
          </a:bodyPr>
          <a:lstStyle/>
          <a:p>
            <a:r>
              <a:rPr lang="en-IN" dirty="0"/>
              <a:t>10</a:t>
            </a:r>
          </a:p>
        </p:txBody>
      </p:sp>
    </p:spTree>
    <p:extLst>
      <p:ext uri="{BB962C8B-B14F-4D97-AF65-F5344CB8AC3E}">
        <p14:creationId xmlns:p14="http://schemas.microsoft.com/office/powerpoint/2010/main" val="3943881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1EBAC-56F1-EF9B-251D-0D9BCF521DC3}"/>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08742DA8-E0A2-492B-BFC2-B28BEADECD31}"/>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A5B7B456-E07B-65A5-BCF5-6ACBE2744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36768"/>
            <a:ext cx="12191999" cy="6994768"/>
          </a:xfrm>
          <a:prstGeom prst="rect">
            <a:avLst/>
          </a:prstGeom>
        </p:spPr>
      </p:pic>
      <p:sp>
        <p:nvSpPr>
          <p:cNvPr id="11" name="Rectangle 3">
            <a:extLst>
              <a:ext uri="{FF2B5EF4-FFF2-40B4-BE49-F238E27FC236}">
                <a16:creationId xmlns:a16="http://schemas.microsoft.com/office/drawing/2014/main" id="{E021FC17-2BE1-D993-B5FB-75405443B00C}"/>
              </a:ext>
            </a:extLst>
          </p:cNvPr>
          <p:cNvSpPr>
            <a:spLocks noChangeArrowheads="1"/>
          </p:cNvSpPr>
          <p:nvPr/>
        </p:nvSpPr>
        <p:spPr bwMode="auto">
          <a:xfrm rot="10800000" flipV="1">
            <a:off x="469640" y="453045"/>
            <a:ext cx="6658948"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Collection via IoT Sensors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Soil moisture sensors measure soil moisture levels in the soil.</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CF736746-6C2B-7170-089E-17D8DD20C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8589" y="122506"/>
            <a:ext cx="4348842" cy="3306494"/>
          </a:xfrm>
          <a:prstGeom prst="rect">
            <a:avLst/>
          </a:prstGeom>
        </p:spPr>
      </p:pic>
      <p:sp>
        <p:nvSpPr>
          <p:cNvPr id="7" name="TextBox 6">
            <a:extLst>
              <a:ext uri="{FF2B5EF4-FFF2-40B4-BE49-F238E27FC236}">
                <a16:creationId xmlns:a16="http://schemas.microsoft.com/office/drawing/2014/main" id="{CE5B45C3-6ED5-BCD1-A6A1-EFF95C67F3BB}"/>
              </a:ext>
            </a:extLst>
          </p:cNvPr>
          <p:cNvSpPr txBox="1"/>
          <p:nvPr/>
        </p:nvSpPr>
        <p:spPr>
          <a:xfrm>
            <a:off x="6173044" y="4412836"/>
            <a:ext cx="5113952" cy="830997"/>
          </a:xfrm>
          <a:prstGeom prst="rect">
            <a:avLst/>
          </a:prstGeom>
          <a:noFill/>
        </p:spPr>
        <p:txBody>
          <a:bodyPr wrap="square" rtlCol="0">
            <a:spAutoFit/>
          </a:bodyPr>
          <a:lstStyle/>
          <a:p>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DHT11 sensors collect temperature and humidity data.</a:t>
            </a:r>
            <a:endParaRPr lang="en-IN" sz="2400" dirty="0"/>
          </a:p>
        </p:txBody>
      </p:sp>
      <p:pic>
        <p:nvPicPr>
          <p:cNvPr id="9" name="Picture 8">
            <a:extLst>
              <a:ext uri="{FF2B5EF4-FFF2-40B4-BE49-F238E27FC236}">
                <a16:creationId xmlns:a16="http://schemas.microsoft.com/office/drawing/2014/main" id="{CC3EF276-F116-B639-0580-B21C61F4D7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352" y="2893257"/>
            <a:ext cx="4808341" cy="3301728"/>
          </a:xfrm>
          <a:prstGeom prst="rect">
            <a:avLst/>
          </a:prstGeom>
        </p:spPr>
      </p:pic>
      <p:sp>
        <p:nvSpPr>
          <p:cNvPr id="5" name="TextBox 4">
            <a:extLst>
              <a:ext uri="{FF2B5EF4-FFF2-40B4-BE49-F238E27FC236}">
                <a16:creationId xmlns:a16="http://schemas.microsoft.com/office/drawing/2014/main" id="{99B23920-98D9-3D71-3A4B-7A528B7A626E}"/>
              </a:ext>
            </a:extLst>
          </p:cNvPr>
          <p:cNvSpPr txBox="1"/>
          <p:nvPr/>
        </p:nvSpPr>
        <p:spPr>
          <a:xfrm>
            <a:off x="5503762" y="6456309"/>
            <a:ext cx="752354" cy="369332"/>
          </a:xfrm>
          <a:prstGeom prst="rect">
            <a:avLst/>
          </a:prstGeom>
          <a:noFill/>
        </p:spPr>
        <p:txBody>
          <a:bodyPr wrap="square" rtlCol="0">
            <a:spAutoFit/>
          </a:bodyPr>
          <a:lstStyle/>
          <a:p>
            <a:r>
              <a:rPr lang="en-IN" dirty="0"/>
              <a:t>11</a:t>
            </a:r>
          </a:p>
        </p:txBody>
      </p:sp>
    </p:spTree>
    <p:extLst>
      <p:ext uri="{BB962C8B-B14F-4D97-AF65-F5344CB8AC3E}">
        <p14:creationId xmlns:p14="http://schemas.microsoft.com/office/powerpoint/2010/main" val="1142719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5ABD-3333-B836-4DF2-EF115782AE8B}"/>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7D2323ED-83DD-3B29-1AE9-54D70ABF50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5294" y="1716088"/>
            <a:ext cx="8168674" cy="4592637"/>
          </a:xfrm>
        </p:spPr>
      </p:pic>
      <p:pic>
        <p:nvPicPr>
          <p:cNvPr id="4" name="Picture 3">
            <a:extLst>
              <a:ext uri="{FF2B5EF4-FFF2-40B4-BE49-F238E27FC236}">
                <a16:creationId xmlns:a16="http://schemas.microsoft.com/office/drawing/2014/main" id="{E8EBA406-16FA-48D7-8E60-565FA7CCD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9" cy="6994768"/>
          </a:xfrm>
          <a:prstGeom prst="rect">
            <a:avLst/>
          </a:prstGeom>
        </p:spPr>
      </p:pic>
      <p:sp>
        <p:nvSpPr>
          <p:cNvPr id="5" name="TextBox 4">
            <a:extLst>
              <a:ext uri="{FF2B5EF4-FFF2-40B4-BE49-F238E27FC236}">
                <a16:creationId xmlns:a16="http://schemas.microsoft.com/office/drawing/2014/main" id="{0BB8540F-D622-1027-C68C-D1B22FE155D6}"/>
              </a:ext>
            </a:extLst>
          </p:cNvPr>
          <p:cNvSpPr txBox="1"/>
          <p:nvPr/>
        </p:nvSpPr>
        <p:spPr>
          <a:xfrm>
            <a:off x="473529" y="752210"/>
            <a:ext cx="6337818" cy="2400657"/>
          </a:xfrm>
          <a:prstGeom prst="rect">
            <a:avLst/>
          </a:prstGeom>
          <a:noFill/>
        </p:spPr>
        <p:txBody>
          <a:bodyPr wrap="square">
            <a:spAutoFit/>
          </a:bodyPr>
          <a:lstStyle/>
          <a:p>
            <a:pPr marL="342900" marR="0" lvl="0" indent="-342900" algn="l" defTabSz="914400" rtl="0" eaLnBrk="0" fontAlgn="base" latinLnBrk="0" hangingPunct="0">
              <a:lnSpc>
                <a:spcPct val="100000"/>
              </a:lnSpc>
              <a:spcBef>
                <a:spcPct val="0"/>
              </a:spcBef>
              <a:spcAft>
                <a:spcPct val="0"/>
              </a:spcAft>
              <a:buClrTx/>
              <a:buSzTx/>
              <a:buAutoNum type="arabicPeriod" startAt="2"/>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Transmission and Processing</a:t>
            </a:r>
          </a:p>
          <a:p>
            <a:pPr marL="342900" marR="0" lvl="0" indent="-342900" algn="l" defTabSz="914400" rtl="0" eaLnBrk="0" fontAlgn="base" latinLnBrk="0" hangingPunct="0">
              <a:lnSpc>
                <a:spcPct val="100000"/>
              </a:lnSpc>
              <a:spcBef>
                <a:spcPct val="0"/>
              </a:spcBef>
              <a:spcAft>
                <a:spcPct val="0"/>
              </a:spcAft>
              <a:buClrTx/>
              <a:buSzTx/>
              <a:buAutoNum type="arabicPeriod" startAt="2"/>
              <a:tabLst/>
            </a:pPr>
            <a:endParaRPr lang="en-US" altLang="en-US" b="1" dirty="0">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ESP8266/ESP32 microcontroller</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reads sensor data and sends it to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Blynk Cloud</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real-time monitoring.</a:t>
            </a:r>
          </a:p>
          <a:p>
            <a:pPr marR="0" lvl="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6" name="TextBox 5">
            <a:extLst>
              <a:ext uri="{FF2B5EF4-FFF2-40B4-BE49-F238E27FC236}">
                <a16:creationId xmlns:a16="http://schemas.microsoft.com/office/drawing/2014/main" id="{E8A0D12C-D171-7B60-B130-2E92B8F024DD}"/>
              </a:ext>
            </a:extLst>
          </p:cNvPr>
          <p:cNvSpPr txBox="1"/>
          <p:nvPr/>
        </p:nvSpPr>
        <p:spPr>
          <a:xfrm rot="10800000" flipH="1" flipV="1">
            <a:off x="6525253" y="4392187"/>
            <a:ext cx="5309733" cy="1200329"/>
          </a:xfrm>
          <a:prstGeom prst="rect">
            <a:avLst/>
          </a:prstGeom>
          <a:noFill/>
        </p:spPr>
        <p:txBody>
          <a:bodyPr wrap="square" rtlCol="0">
            <a:spAutoFit/>
          </a:bodyPr>
          <a:lstStyle/>
          <a:p>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same data is forwarded to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AWS IoT Core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where it is processed for predictive analysis.</a:t>
            </a:r>
            <a:endParaRPr lang="en-IN" sz="2400" dirty="0"/>
          </a:p>
        </p:txBody>
      </p:sp>
      <p:pic>
        <p:nvPicPr>
          <p:cNvPr id="9" name="Picture 8">
            <a:extLst>
              <a:ext uri="{FF2B5EF4-FFF2-40B4-BE49-F238E27FC236}">
                <a16:creationId xmlns:a16="http://schemas.microsoft.com/office/drawing/2014/main" id="{C74D269E-4657-9ED6-660E-2132E61391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5253" y="257688"/>
            <a:ext cx="4740973" cy="3665421"/>
          </a:xfrm>
          <a:prstGeom prst="rect">
            <a:avLst/>
          </a:prstGeom>
        </p:spPr>
      </p:pic>
      <p:pic>
        <p:nvPicPr>
          <p:cNvPr id="11" name="Picture 10">
            <a:extLst>
              <a:ext uri="{FF2B5EF4-FFF2-40B4-BE49-F238E27FC236}">
                <a16:creationId xmlns:a16="http://schemas.microsoft.com/office/drawing/2014/main" id="{9A892095-F50E-8DEC-C802-08BDE0C13D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136" y="3657600"/>
            <a:ext cx="5770864" cy="2790779"/>
          </a:xfrm>
          <a:prstGeom prst="rect">
            <a:avLst/>
          </a:prstGeom>
        </p:spPr>
      </p:pic>
      <p:sp>
        <p:nvSpPr>
          <p:cNvPr id="3" name="TextBox 2">
            <a:extLst>
              <a:ext uri="{FF2B5EF4-FFF2-40B4-BE49-F238E27FC236}">
                <a16:creationId xmlns:a16="http://schemas.microsoft.com/office/drawing/2014/main" id="{81671B38-595F-C3B8-A266-48379D072D48}"/>
              </a:ext>
            </a:extLst>
          </p:cNvPr>
          <p:cNvSpPr txBox="1"/>
          <p:nvPr/>
        </p:nvSpPr>
        <p:spPr>
          <a:xfrm>
            <a:off x="5727539" y="6430841"/>
            <a:ext cx="736922" cy="369332"/>
          </a:xfrm>
          <a:prstGeom prst="rect">
            <a:avLst/>
          </a:prstGeom>
          <a:noFill/>
        </p:spPr>
        <p:txBody>
          <a:bodyPr wrap="square" rtlCol="0">
            <a:spAutoFit/>
          </a:bodyPr>
          <a:lstStyle/>
          <a:p>
            <a:r>
              <a:rPr lang="en-IN" dirty="0"/>
              <a:t>12</a:t>
            </a:r>
          </a:p>
        </p:txBody>
      </p:sp>
    </p:spTree>
    <p:extLst>
      <p:ext uri="{BB962C8B-B14F-4D97-AF65-F5344CB8AC3E}">
        <p14:creationId xmlns:p14="http://schemas.microsoft.com/office/powerpoint/2010/main" val="3167698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9807C-3451-AC97-66FC-5FE38DFCE573}"/>
              </a:ext>
            </a:extLst>
          </p:cNvPr>
          <p:cNvSpPr>
            <a:spLocks noGrp="1"/>
          </p:cNvSpPr>
          <p:nvPr>
            <p:ph type="title"/>
          </p:nvPr>
        </p:nvSpPr>
        <p:spPr/>
        <p:txBody>
          <a:bodyPr/>
          <a:lstStyle/>
          <a:p>
            <a:endParaRPr lang="en-IN"/>
          </a:p>
        </p:txBody>
      </p:sp>
      <p:pic>
        <p:nvPicPr>
          <p:cNvPr id="6" name="Content Placeholder 5">
            <a:extLst>
              <a:ext uri="{FF2B5EF4-FFF2-40B4-BE49-F238E27FC236}">
                <a16:creationId xmlns:a16="http://schemas.microsoft.com/office/drawing/2014/main" id="{C305F9AD-08A8-F603-794D-A8B0DB931D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5294" y="1716088"/>
            <a:ext cx="8168674" cy="4592637"/>
          </a:xfrm>
        </p:spPr>
      </p:pic>
      <p:pic>
        <p:nvPicPr>
          <p:cNvPr id="4" name="Picture 3">
            <a:extLst>
              <a:ext uri="{FF2B5EF4-FFF2-40B4-BE49-F238E27FC236}">
                <a16:creationId xmlns:a16="http://schemas.microsoft.com/office/drawing/2014/main" id="{35047711-BA4B-B71A-8EC7-24673D811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sp>
        <p:nvSpPr>
          <p:cNvPr id="5" name="TextBox 4">
            <a:extLst>
              <a:ext uri="{FF2B5EF4-FFF2-40B4-BE49-F238E27FC236}">
                <a16:creationId xmlns:a16="http://schemas.microsoft.com/office/drawing/2014/main" id="{DF3C6D8F-F228-75C7-DE8A-B136E7259283}"/>
              </a:ext>
            </a:extLst>
          </p:cNvPr>
          <p:cNvSpPr txBox="1"/>
          <p:nvPr/>
        </p:nvSpPr>
        <p:spPr>
          <a:xfrm>
            <a:off x="369306" y="958783"/>
            <a:ext cx="6097554" cy="1938992"/>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Data Visualization &amp; Prediction</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R="0" lvl="0" algn="l" defTabSz="914400" rtl="0" eaLnBrk="0" fontAlgn="base" latinLnBrk="0" hangingPunct="0">
              <a:lnSpc>
                <a:spcPct val="100000"/>
              </a:lnSpc>
              <a:spcBef>
                <a:spcPct val="0"/>
              </a:spcBef>
              <a:spcAft>
                <a:spcPct val="0"/>
              </a:spcAft>
              <a:buClrTx/>
              <a:buSzTx/>
              <a:tabLst/>
            </a:pPr>
            <a:r>
              <a:rPr lang="en-US" altLang="en-US" sz="2400" dirty="0">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Blynk app</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real-time data in percentage form for easy monitoring.</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7" name="TextBox 6">
            <a:extLst>
              <a:ext uri="{FF2B5EF4-FFF2-40B4-BE49-F238E27FC236}">
                <a16:creationId xmlns:a16="http://schemas.microsoft.com/office/drawing/2014/main" id="{CD531F5E-822A-48B7-D894-45771B66687F}"/>
              </a:ext>
            </a:extLst>
          </p:cNvPr>
          <p:cNvSpPr txBox="1"/>
          <p:nvPr/>
        </p:nvSpPr>
        <p:spPr>
          <a:xfrm>
            <a:off x="6375809" y="4661543"/>
            <a:ext cx="5812971" cy="1200329"/>
          </a:xfrm>
          <a:prstGeom prst="rect">
            <a:avLst/>
          </a:prstGeom>
          <a:noFill/>
        </p:spPr>
        <p:txBody>
          <a:bodyPr wrap="square" rtlCol="0">
            <a:spAutoFit/>
          </a:bodyPr>
          <a:lstStyle/>
          <a:p>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AWS uses collected data for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growth prediction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the results are displayed on a </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web dashboard</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endParaRPr lang="en-IN" sz="2400" dirty="0"/>
          </a:p>
        </p:txBody>
      </p:sp>
      <p:pic>
        <p:nvPicPr>
          <p:cNvPr id="9" name="Picture 8">
            <a:extLst>
              <a:ext uri="{FF2B5EF4-FFF2-40B4-BE49-F238E27FC236}">
                <a16:creationId xmlns:a16="http://schemas.microsoft.com/office/drawing/2014/main" id="{2B07B7AB-F892-6D19-2EA4-9A11F6959646}"/>
              </a:ext>
            </a:extLst>
          </p:cNvPr>
          <p:cNvPicPr>
            <a:picLocks noChangeAspect="1"/>
          </p:cNvPicPr>
          <p:nvPr/>
        </p:nvPicPr>
        <p:blipFill>
          <a:blip r:embed="rId4">
            <a:extLst>
              <a:ext uri="{28A0092B-C50C-407E-A947-70E740481C1C}">
                <a14:useLocalDpi xmlns:a14="http://schemas.microsoft.com/office/drawing/2010/main" val="0"/>
              </a:ext>
            </a:extLst>
          </a:blip>
          <a:srcRect t="12237" b="36834"/>
          <a:stretch/>
        </p:blipFill>
        <p:spPr>
          <a:xfrm>
            <a:off x="6223517" y="548640"/>
            <a:ext cx="5812971" cy="3232313"/>
          </a:xfrm>
          <a:prstGeom prst="rect">
            <a:avLst/>
          </a:prstGeom>
        </p:spPr>
      </p:pic>
      <p:pic>
        <p:nvPicPr>
          <p:cNvPr id="11" name="Picture 10">
            <a:extLst>
              <a:ext uri="{FF2B5EF4-FFF2-40B4-BE49-F238E27FC236}">
                <a16:creationId xmlns:a16="http://schemas.microsoft.com/office/drawing/2014/main" id="{533B6182-53D4-DF5C-BD07-0A34D346A206}"/>
              </a:ext>
            </a:extLst>
          </p:cNvPr>
          <p:cNvPicPr>
            <a:picLocks noChangeAspect="1"/>
          </p:cNvPicPr>
          <p:nvPr/>
        </p:nvPicPr>
        <p:blipFill>
          <a:blip r:embed="rId5">
            <a:extLst>
              <a:ext uri="{28A0092B-C50C-407E-A947-70E740481C1C}">
                <a14:useLocalDpi xmlns:a14="http://schemas.microsoft.com/office/drawing/2010/main" val="0"/>
              </a:ext>
            </a:extLst>
          </a:blip>
          <a:srcRect l="22310" t="60350" r="3045" b="15015"/>
          <a:stretch/>
        </p:blipFill>
        <p:spPr>
          <a:xfrm>
            <a:off x="155511" y="4179501"/>
            <a:ext cx="5966285" cy="2164414"/>
          </a:xfrm>
          <a:prstGeom prst="rect">
            <a:avLst/>
          </a:prstGeom>
        </p:spPr>
      </p:pic>
      <p:sp>
        <p:nvSpPr>
          <p:cNvPr id="3" name="TextBox 2">
            <a:extLst>
              <a:ext uri="{FF2B5EF4-FFF2-40B4-BE49-F238E27FC236}">
                <a16:creationId xmlns:a16="http://schemas.microsoft.com/office/drawing/2014/main" id="{149DFF2C-43CD-C8BC-944D-51B8DFD4C226}"/>
              </a:ext>
            </a:extLst>
          </p:cNvPr>
          <p:cNvSpPr txBox="1"/>
          <p:nvPr/>
        </p:nvSpPr>
        <p:spPr>
          <a:xfrm>
            <a:off x="5949800" y="6488668"/>
            <a:ext cx="798653" cy="369332"/>
          </a:xfrm>
          <a:prstGeom prst="rect">
            <a:avLst/>
          </a:prstGeom>
          <a:noFill/>
        </p:spPr>
        <p:txBody>
          <a:bodyPr wrap="square" rtlCol="0">
            <a:spAutoFit/>
          </a:bodyPr>
          <a:lstStyle/>
          <a:p>
            <a:r>
              <a:rPr lang="en-IN" dirty="0"/>
              <a:t>13</a:t>
            </a:r>
          </a:p>
        </p:txBody>
      </p:sp>
    </p:spTree>
    <p:extLst>
      <p:ext uri="{BB962C8B-B14F-4D97-AF65-F5344CB8AC3E}">
        <p14:creationId xmlns:p14="http://schemas.microsoft.com/office/powerpoint/2010/main" val="2003851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DBD5B-131F-8930-4865-7C145995F400}"/>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889B2636-4843-83B2-DDB6-5DC84B49A7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5294" y="1716088"/>
            <a:ext cx="8168674" cy="4592637"/>
          </a:xfrm>
        </p:spPr>
      </p:pic>
      <p:pic>
        <p:nvPicPr>
          <p:cNvPr id="4" name="Picture 3">
            <a:extLst>
              <a:ext uri="{FF2B5EF4-FFF2-40B4-BE49-F238E27FC236}">
                <a16:creationId xmlns:a16="http://schemas.microsoft.com/office/drawing/2014/main" id="{5E5FC885-C624-5AE0-3164-148EF0532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pic>
        <p:nvPicPr>
          <p:cNvPr id="43" name="Picture 42">
            <a:extLst>
              <a:ext uri="{FF2B5EF4-FFF2-40B4-BE49-F238E27FC236}">
                <a16:creationId xmlns:a16="http://schemas.microsoft.com/office/drawing/2014/main" id="{6E8898E4-FBD3-6CF7-28CE-C81AE39EB7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648" y="1680898"/>
            <a:ext cx="11241894" cy="5132591"/>
          </a:xfrm>
          <a:prstGeom prst="rect">
            <a:avLst/>
          </a:prstGeom>
        </p:spPr>
      </p:pic>
      <p:sp>
        <p:nvSpPr>
          <p:cNvPr id="48" name="TextBox 47">
            <a:extLst>
              <a:ext uri="{FF2B5EF4-FFF2-40B4-BE49-F238E27FC236}">
                <a16:creationId xmlns:a16="http://schemas.microsoft.com/office/drawing/2014/main" id="{538D1634-E973-9DF6-CA87-32304842B6E9}"/>
              </a:ext>
            </a:extLst>
          </p:cNvPr>
          <p:cNvSpPr txBox="1"/>
          <p:nvPr/>
        </p:nvSpPr>
        <p:spPr>
          <a:xfrm>
            <a:off x="3833205" y="301257"/>
            <a:ext cx="549960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BLYNK SETUP AND ENVIRONMENT</a:t>
            </a:r>
          </a:p>
        </p:txBody>
      </p:sp>
      <p:sp>
        <p:nvSpPr>
          <p:cNvPr id="3" name="TextBox 2">
            <a:extLst>
              <a:ext uri="{FF2B5EF4-FFF2-40B4-BE49-F238E27FC236}">
                <a16:creationId xmlns:a16="http://schemas.microsoft.com/office/drawing/2014/main" id="{2B0D5B46-EB53-1236-6743-9F0FC5C22362}"/>
              </a:ext>
            </a:extLst>
          </p:cNvPr>
          <p:cNvSpPr txBox="1"/>
          <p:nvPr/>
        </p:nvSpPr>
        <p:spPr>
          <a:xfrm>
            <a:off x="1024690" y="986267"/>
            <a:ext cx="3715260"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Create</a:t>
            </a:r>
            <a:r>
              <a:rPr lang="en-IN" sz="2400" dirty="0"/>
              <a:t> a template</a:t>
            </a:r>
          </a:p>
        </p:txBody>
      </p:sp>
      <p:sp>
        <p:nvSpPr>
          <p:cNvPr id="5" name="TextBox 4">
            <a:extLst>
              <a:ext uri="{FF2B5EF4-FFF2-40B4-BE49-F238E27FC236}">
                <a16:creationId xmlns:a16="http://schemas.microsoft.com/office/drawing/2014/main" id="{0275D2D1-F84F-ACD1-AA1B-22C53E76278A}"/>
              </a:ext>
            </a:extLst>
          </p:cNvPr>
          <p:cNvSpPr txBox="1"/>
          <p:nvPr/>
        </p:nvSpPr>
        <p:spPr>
          <a:xfrm>
            <a:off x="6095999" y="6643031"/>
            <a:ext cx="605742" cy="369332"/>
          </a:xfrm>
          <a:prstGeom prst="rect">
            <a:avLst/>
          </a:prstGeom>
          <a:noFill/>
        </p:spPr>
        <p:txBody>
          <a:bodyPr wrap="square" rtlCol="0">
            <a:spAutoFit/>
          </a:bodyPr>
          <a:lstStyle/>
          <a:p>
            <a:r>
              <a:rPr lang="en-IN" dirty="0"/>
              <a:t>14</a:t>
            </a:r>
          </a:p>
        </p:txBody>
      </p:sp>
    </p:spTree>
    <p:extLst>
      <p:ext uri="{BB962C8B-B14F-4D97-AF65-F5344CB8AC3E}">
        <p14:creationId xmlns:p14="http://schemas.microsoft.com/office/powerpoint/2010/main" val="3120621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0F209-C513-EAFE-CFE3-EBF14EA7FE4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A4A492C-B342-E19C-7410-EECAF99E47F8}"/>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478602AB-85B8-4D2A-BBFB-F14826A6C6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pic>
        <p:nvPicPr>
          <p:cNvPr id="5" name="Picture 4">
            <a:extLst>
              <a:ext uri="{FF2B5EF4-FFF2-40B4-BE49-F238E27FC236}">
                <a16:creationId xmlns:a16="http://schemas.microsoft.com/office/drawing/2014/main" id="{22C99D66-F0AD-DF41-5D0F-336A1DD1D4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547" y="774440"/>
            <a:ext cx="11168805" cy="6083559"/>
          </a:xfrm>
          <a:prstGeom prst="rect">
            <a:avLst/>
          </a:prstGeom>
        </p:spPr>
      </p:pic>
      <p:sp>
        <p:nvSpPr>
          <p:cNvPr id="6" name="TextBox 5">
            <a:extLst>
              <a:ext uri="{FF2B5EF4-FFF2-40B4-BE49-F238E27FC236}">
                <a16:creationId xmlns:a16="http://schemas.microsoft.com/office/drawing/2014/main" id="{47220AF1-40E4-3792-AA63-EA62400285F5}"/>
              </a:ext>
            </a:extLst>
          </p:cNvPr>
          <p:cNvSpPr txBox="1"/>
          <p:nvPr/>
        </p:nvSpPr>
        <p:spPr>
          <a:xfrm>
            <a:off x="5071188" y="213901"/>
            <a:ext cx="3741576"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widgets</a:t>
            </a:r>
          </a:p>
        </p:txBody>
      </p:sp>
      <p:sp>
        <p:nvSpPr>
          <p:cNvPr id="7" name="TextBox 6">
            <a:extLst>
              <a:ext uri="{FF2B5EF4-FFF2-40B4-BE49-F238E27FC236}">
                <a16:creationId xmlns:a16="http://schemas.microsoft.com/office/drawing/2014/main" id="{54DAF3F4-563C-57E5-48CD-C04E9DE2C8F0}"/>
              </a:ext>
            </a:extLst>
          </p:cNvPr>
          <p:cNvSpPr txBox="1"/>
          <p:nvPr/>
        </p:nvSpPr>
        <p:spPr>
          <a:xfrm>
            <a:off x="5544273" y="6736466"/>
            <a:ext cx="551727" cy="369332"/>
          </a:xfrm>
          <a:prstGeom prst="rect">
            <a:avLst/>
          </a:prstGeom>
          <a:noFill/>
        </p:spPr>
        <p:txBody>
          <a:bodyPr wrap="square" rtlCol="0">
            <a:spAutoFit/>
          </a:bodyPr>
          <a:lstStyle/>
          <a:p>
            <a:r>
              <a:rPr lang="en-IN" dirty="0"/>
              <a:t>15</a:t>
            </a:r>
          </a:p>
        </p:txBody>
      </p:sp>
    </p:spTree>
    <p:extLst>
      <p:ext uri="{BB962C8B-B14F-4D97-AF65-F5344CB8AC3E}">
        <p14:creationId xmlns:p14="http://schemas.microsoft.com/office/powerpoint/2010/main" val="1507958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C24B3-8C6F-E498-B13B-064BD6AFF6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824A3A-E61C-A147-AB43-E714DC5C184C}"/>
              </a:ext>
            </a:extLst>
          </p:cNvPr>
          <p:cNvSpPr>
            <a:spLocks noGrp="1"/>
          </p:cNvSpPr>
          <p:nvPr>
            <p:ph type="title"/>
          </p:nvPr>
        </p:nvSpPr>
        <p:spPr/>
        <p:txBody>
          <a:bodyPr/>
          <a:lstStyle/>
          <a:p>
            <a:endParaRPr lang="en-IN"/>
          </a:p>
        </p:txBody>
      </p:sp>
      <p:pic>
        <p:nvPicPr>
          <p:cNvPr id="8" name="Content Placeholder 7">
            <a:extLst>
              <a:ext uri="{FF2B5EF4-FFF2-40B4-BE49-F238E27FC236}">
                <a16:creationId xmlns:a16="http://schemas.microsoft.com/office/drawing/2014/main" id="{CE4C6851-29B8-0862-94E5-50C261B23F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1241" y="1716088"/>
            <a:ext cx="8916781" cy="4592637"/>
          </a:xfrm>
        </p:spPr>
      </p:pic>
      <p:pic>
        <p:nvPicPr>
          <p:cNvPr id="4" name="Picture 3">
            <a:extLst>
              <a:ext uri="{FF2B5EF4-FFF2-40B4-BE49-F238E27FC236}">
                <a16:creationId xmlns:a16="http://schemas.microsoft.com/office/drawing/2014/main" id="{7899C368-4BF4-6265-BEC4-297B0497F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6" name="TextBox 5">
            <a:extLst>
              <a:ext uri="{FF2B5EF4-FFF2-40B4-BE49-F238E27FC236}">
                <a16:creationId xmlns:a16="http://schemas.microsoft.com/office/drawing/2014/main" id="{D60CC7F5-6642-02FB-2941-A0237729345A}"/>
              </a:ext>
            </a:extLst>
          </p:cNvPr>
          <p:cNvSpPr txBox="1"/>
          <p:nvPr/>
        </p:nvSpPr>
        <p:spPr>
          <a:xfrm>
            <a:off x="4879910" y="213901"/>
            <a:ext cx="3932854"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Data Streams</a:t>
            </a:r>
          </a:p>
        </p:txBody>
      </p:sp>
      <p:pic>
        <p:nvPicPr>
          <p:cNvPr id="10" name="Picture 9">
            <a:extLst>
              <a:ext uri="{FF2B5EF4-FFF2-40B4-BE49-F238E27FC236}">
                <a16:creationId xmlns:a16="http://schemas.microsoft.com/office/drawing/2014/main" id="{50CFD22D-C05A-562D-EC99-614322924B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060" y="889467"/>
            <a:ext cx="11306519" cy="5679310"/>
          </a:xfrm>
          <a:prstGeom prst="rect">
            <a:avLst/>
          </a:prstGeom>
        </p:spPr>
      </p:pic>
      <p:sp>
        <p:nvSpPr>
          <p:cNvPr id="3" name="TextBox 2">
            <a:extLst>
              <a:ext uri="{FF2B5EF4-FFF2-40B4-BE49-F238E27FC236}">
                <a16:creationId xmlns:a16="http://schemas.microsoft.com/office/drawing/2014/main" id="{F45C53DD-AC58-19A6-9707-3CA88FE50D9D}"/>
              </a:ext>
            </a:extLst>
          </p:cNvPr>
          <p:cNvSpPr txBox="1"/>
          <p:nvPr/>
        </p:nvSpPr>
        <p:spPr>
          <a:xfrm>
            <a:off x="5787881" y="6653765"/>
            <a:ext cx="574876" cy="369332"/>
          </a:xfrm>
          <a:prstGeom prst="rect">
            <a:avLst/>
          </a:prstGeom>
          <a:noFill/>
        </p:spPr>
        <p:txBody>
          <a:bodyPr wrap="square" rtlCol="0">
            <a:spAutoFit/>
          </a:bodyPr>
          <a:lstStyle/>
          <a:p>
            <a:r>
              <a:rPr lang="en-IN" dirty="0"/>
              <a:t>16</a:t>
            </a:r>
          </a:p>
        </p:txBody>
      </p:sp>
    </p:spTree>
    <p:extLst>
      <p:ext uri="{BB962C8B-B14F-4D97-AF65-F5344CB8AC3E}">
        <p14:creationId xmlns:p14="http://schemas.microsoft.com/office/powerpoint/2010/main" val="3414297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D60DF-8924-085B-07B5-7ACFA64D21BF}"/>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A26ADB30-CF3B-9448-4CDD-87496E55FB52}"/>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A7872E7E-93E3-C4B7-10CF-688EE5A8DD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pic>
        <p:nvPicPr>
          <p:cNvPr id="5" name="Picture 4">
            <a:extLst>
              <a:ext uri="{FF2B5EF4-FFF2-40B4-BE49-F238E27FC236}">
                <a16:creationId xmlns:a16="http://schemas.microsoft.com/office/drawing/2014/main" id="{0C906669-0D77-94B3-D942-605C0777D3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999" y="1122363"/>
            <a:ext cx="11384903" cy="5553691"/>
          </a:xfrm>
          <a:prstGeom prst="rect">
            <a:avLst/>
          </a:prstGeom>
        </p:spPr>
      </p:pic>
      <p:sp>
        <p:nvSpPr>
          <p:cNvPr id="6" name="TextBox 5">
            <a:extLst>
              <a:ext uri="{FF2B5EF4-FFF2-40B4-BE49-F238E27FC236}">
                <a16:creationId xmlns:a16="http://schemas.microsoft.com/office/drawing/2014/main" id="{8A84D60B-58F7-BDC6-2E9A-CFB37FA400B2}"/>
              </a:ext>
            </a:extLst>
          </p:cNvPr>
          <p:cNvSpPr txBox="1"/>
          <p:nvPr/>
        </p:nvSpPr>
        <p:spPr>
          <a:xfrm>
            <a:off x="5706319" y="6676054"/>
            <a:ext cx="590309" cy="369332"/>
          </a:xfrm>
          <a:prstGeom prst="rect">
            <a:avLst/>
          </a:prstGeom>
          <a:noFill/>
        </p:spPr>
        <p:txBody>
          <a:bodyPr wrap="square" rtlCol="0">
            <a:spAutoFit/>
          </a:bodyPr>
          <a:lstStyle/>
          <a:p>
            <a:r>
              <a:rPr lang="en-IN" dirty="0"/>
              <a:t>17</a:t>
            </a:r>
          </a:p>
        </p:txBody>
      </p:sp>
    </p:spTree>
    <p:extLst>
      <p:ext uri="{BB962C8B-B14F-4D97-AF65-F5344CB8AC3E}">
        <p14:creationId xmlns:p14="http://schemas.microsoft.com/office/powerpoint/2010/main" val="225067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30489-8AC3-B583-AAF7-3AEA9B84F9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E2477F-6F60-B9C4-13C5-1E71E2B641EE}"/>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57C6B465-0069-F14A-A9E5-1E7C0402787C}"/>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4AD2D510-07E0-AF37-DD46-24B8962654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6" name="TextBox 5">
            <a:extLst>
              <a:ext uri="{FF2B5EF4-FFF2-40B4-BE49-F238E27FC236}">
                <a16:creationId xmlns:a16="http://schemas.microsoft.com/office/drawing/2014/main" id="{2B16C785-00F2-5583-E926-19B71DC49EB5}"/>
              </a:ext>
            </a:extLst>
          </p:cNvPr>
          <p:cNvSpPr txBox="1"/>
          <p:nvPr/>
        </p:nvSpPr>
        <p:spPr>
          <a:xfrm>
            <a:off x="4049486" y="354563"/>
            <a:ext cx="3956179" cy="369332"/>
          </a:xfrm>
          <a:prstGeom prst="rect">
            <a:avLst/>
          </a:prstGeom>
          <a:noFill/>
        </p:spPr>
        <p:txBody>
          <a:bodyPr wrap="square" rtlCol="0">
            <a:spAutoFit/>
          </a:bodyPr>
          <a:lstStyle/>
          <a:p>
            <a:r>
              <a:rPr lang="en-IN" dirty="0"/>
              <a:t>Mobile Dashboard</a:t>
            </a:r>
          </a:p>
        </p:txBody>
      </p:sp>
      <p:sp>
        <p:nvSpPr>
          <p:cNvPr id="7" name="TextBox 6">
            <a:extLst>
              <a:ext uri="{FF2B5EF4-FFF2-40B4-BE49-F238E27FC236}">
                <a16:creationId xmlns:a16="http://schemas.microsoft.com/office/drawing/2014/main" id="{EA1604C7-F5C3-847D-4ED0-EB7DF23AA3FC}"/>
              </a:ext>
            </a:extLst>
          </p:cNvPr>
          <p:cNvSpPr txBox="1"/>
          <p:nvPr/>
        </p:nvSpPr>
        <p:spPr>
          <a:xfrm>
            <a:off x="522514" y="1352939"/>
            <a:ext cx="11448662" cy="5641829"/>
          </a:xfrm>
          <a:prstGeom prst="rect">
            <a:avLst/>
          </a:prstGeom>
          <a:noFill/>
        </p:spPr>
        <p:txBody>
          <a:bodyPr wrap="square" rtlCol="0">
            <a:spAutoFit/>
          </a:bodyPr>
          <a:lstStyle/>
          <a:p>
            <a:endParaRPr lang="en-IN" dirty="0"/>
          </a:p>
        </p:txBody>
      </p:sp>
      <p:pic>
        <p:nvPicPr>
          <p:cNvPr id="9" name="Picture 8">
            <a:extLst>
              <a:ext uri="{FF2B5EF4-FFF2-40B4-BE49-F238E27FC236}">
                <a16:creationId xmlns:a16="http://schemas.microsoft.com/office/drawing/2014/main" id="{7FC29FB2-F8A4-6DD3-62BB-06A39EFA0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3405" y="1122362"/>
            <a:ext cx="8518848" cy="5735637"/>
          </a:xfrm>
          <a:prstGeom prst="rect">
            <a:avLst/>
          </a:prstGeom>
        </p:spPr>
      </p:pic>
      <p:sp>
        <p:nvSpPr>
          <p:cNvPr id="5" name="TextBox 4">
            <a:extLst>
              <a:ext uri="{FF2B5EF4-FFF2-40B4-BE49-F238E27FC236}">
                <a16:creationId xmlns:a16="http://schemas.microsoft.com/office/drawing/2014/main" id="{20F2C30C-DA5C-178D-F021-5F58F153DC06}"/>
              </a:ext>
            </a:extLst>
          </p:cNvPr>
          <p:cNvSpPr txBox="1"/>
          <p:nvPr/>
        </p:nvSpPr>
        <p:spPr>
          <a:xfrm>
            <a:off x="5936257" y="6610738"/>
            <a:ext cx="621175" cy="369332"/>
          </a:xfrm>
          <a:prstGeom prst="rect">
            <a:avLst/>
          </a:prstGeom>
          <a:noFill/>
        </p:spPr>
        <p:txBody>
          <a:bodyPr wrap="square" rtlCol="0">
            <a:spAutoFit/>
          </a:bodyPr>
          <a:lstStyle/>
          <a:p>
            <a:r>
              <a:rPr lang="en-IN" dirty="0"/>
              <a:t>18</a:t>
            </a:r>
          </a:p>
        </p:txBody>
      </p:sp>
    </p:spTree>
    <p:extLst>
      <p:ext uri="{BB962C8B-B14F-4D97-AF65-F5344CB8AC3E}">
        <p14:creationId xmlns:p14="http://schemas.microsoft.com/office/powerpoint/2010/main" val="3950501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C4462-CA9D-CE3B-712F-B6417745F4AE}"/>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2F05155-F3B1-1135-53FD-7AC0944900BB}"/>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A16D3E51-B078-65B2-D65A-D2EC28A2A0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5" name="Picture 4">
            <a:extLst>
              <a:ext uri="{FF2B5EF4-FFF2-40B4-BE49-F238E27FC236}">
                <a16:creationId xmlns:a16="http://schemas.microsoft.com/office/drawing/2014/main" id="{F760165C-7652-3789-8268-618859D6B0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225" y="1315522"/>
            <a:ext cx="9921550" cy="5429577"/>
          </a:xfrm>
          <a:prstGeom prst="rect">
            <a:avLst/>
          </a:prstGeom>
        </p:spPr>
      </p:pic>
      <p:sp>
        <p:nvSpPr>
          <p:cNvPr id="6" name="TextBox 5">
            <a:extLst>
              <a:ext uri="{FF2B5EF4-FFF2-40B4-BE49-F238E27FC236}">
                <a16:creationId xmlns:a16="http://schemas.microsoft.com/office/drawing/2014/main" id="{B1BDED2D-F51D-A913-85BF-EA7D5284BFF0}"/>
              </a:ext>
            </a:extLst>
          </p:cNvPr>
          <p:cNvSpPr txBox="1"/>
          <p:nvPr/>
        </p:nvSpPr>
        <p:spPr>
          <a:xfrm>
            <a:off x="5094514" y="112901"/>
            <a:ext cx="2491274" cy="461665"/>
          </a:xfrm>
          <a:prstGeom prst="rect">
            <a:avLst/>
          </a:prstGeom>
          <a:noFill/>
        </p:spPr>
        <p:txBody>
          <a:bodyPr wrap="square" rtlCol="0">
            <a:spAutoFit/>
          </a:bodyPr>
          <a:lstStyle/>
          <a:p>
            <a:r>
              <a:rPr lang="en-IN" sz="2400" dirty="0"/>
              <a:t>Aws s</a:t>
            </a:r>
            <a:r>
              <a:rPr lang="en-IN" dirty="0"/>
              <a:t>etup</a:t>
            </a:r>
          </a:p>
        </p:txBody>
      </p:sp>
      <p:sp>
        <p:nvSpPr>
          <p:cNvPr id="7" name="TextBox 6">
            <a:extLst>
              <a:ext uri="{FF2B5EF4-FFF2-40B4-BE49-F238E27FC236}">
                <a16:creationId xmlns:a16="http://schemas.microsoft.com/office/drawing/2014/main" id="{1C383A92-0973-FB2D-458E-3C9D9BBC22D8}"/>
              </a:ext>
            </a:extLst>
          </p:cNvPr>
          <p:cNvSpPr txBox="1"/>
          <p:nvPr/>
        </p:nvSpPr>
        <p:spPr>
          <a:xfrm>
            <a:off x="1418252" y="765110"/>
            <a:ext cx="2397967"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1. Create a things</a:t>
            </a:r>
          </a:p>
        </p:txBody>
      </p:sp>
    </p:spTree>
    <p:extLst>
      <p:ext uri="{BB962C8B-B14F-4D97-AF65-F5344CB8AC3E}">
        <p14:creationId xmlns:p14="http://schemas.microsoft.com/office/powerpoint/2010/main" val="3271243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A75348D-3376-10BB-E89D-A72720D88A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14678" y="552325"/>
            <a:ext cx="7098627" cy="1325236"/>
          </a:xfrm>
        </p:spPr>
        <p:txBody>
          <a:bodyPr anchor="t">
            <a:normAutofit/>
          </a:bodyPr>
          <a:lstStyle/>
          <a:p>
            <a:r>
              <a:rPr lang="en-GB" dirty="0"/>
              <a:t>Hhjj</a:t>
            </a:r>
          </a:p>
        </p:txBody>
      </p:sp>
      <p:pic>
        <p:nvPicPr>
          <p:cNvPr id="4" name="Content Placeholder 3">
            <a:extLst>
              <a:ext uri="{FF2B5EF4-FFF2-40B4-BE49-F238E27FC236}">
                <a16:creationId xmlns:a16="http://schemas.microsoft.com/office/drawing/2014/main" id="{10EE1452-76E6-E214-9474-9F0DE873D4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7815385"/>
          </a:xfrm>
          <a:prstGeom prst="rect">
            <a:avLst/>
          </a:prstGeom>
        </p:spPr>
      </p:pic>
      <p:sp>
        <p:nvSpPr>
          <p:cNvPr id="3" name="AutoShape 2">
            <a:extLst>
              <a:ext uri="{FF2B5EF4-FFF2-40B4-BE49-F238E27FC236}">
                <a16:creationId xmlns:a16="http://schemas.microsoft.com/office/drawing/2014/main" id="{E4F24A3C-D09B-CBBE-8873-03E8E0D4EE41}"/>
              </a:ext>
            </a:extLst>
          </p:cNvPr>
          <p:cNvSpPr>
            <a:spLocks noChangeAspect="1" noChangeArrowheads="1"/>
          </p:cNvSpPr>
          <p:nvPr/>
        </p:nvSpPr>
        <p:spPr bwMode="auto">
          <a:xfrm>
            <a:off x="5943600" y="328028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TextBox 4">
            <a:extLst>
              <a:ext uri="{FF2B5EF4-FFF2-40B4-BE49-F238E27FC236}">
                <a16:creationId xmlns:a16="http://schemas.microsoft.com/office/drawing/2014/main" id="{E865A30D-7B8A-5B25-83B4-5AFD99D429C5}"/>
              </a:ext>
            </a:extLst>
          </p:cNvPr>
          <p:cNvSpPr txBox="1"/>
          <p:nvPr/>
        </p:nvSpPr>
        <p:spPr>
          <a:xfrm>
            <a:off x="5615473" y="7225659"/>
            <a:ext cx="961053" cy="369332"/>
          </a:xfrm>
          <a:prstGeom prst="rect">
            <a:avLst/>
          </a:prstGeom>
          <a:noFill/>
        </p:spPr>
        <p:txBody>
          <a:bodyPr wrap="square" rtlCol="0">
            <a:spAutoFit/>
          </a:bodyPr>
          <a:lstStyle/>
          <a:p>
            <a:r>
              <a:rPr lang="en-IN" dirty="0"/>
              <a:t>2</a:t>
            </a:r>
          </a:p>
        </p:txBody>
      </p:sp>
      <p:pic>
        <p:nvPicPr>
          <p:cNvPr id="8" name="Picture 7">
            <a:extLst>
              <a:ext uri="{FF2B5EF4-FFF2-40B4-BE49-F238E27FC236}">
                <a16:creationId xmlns:a16="http://schemas.microsoft.com/office/drawing/2014/main" id="{B0EBE633-BD88-751C-5491-56D9FDE016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7361853"/>
          </a:xfrm>
          <a:prstGeom prst="rect">
            <a:avLst/>
          </a:prstGeom>
        </p:spPr>
      </p:pic>
      <p:sp>
        <p:nvSpPr>
          <p:cNvPr id="10" name="TextBox 9">
            <a:extLst>
              <a:ext uri="{FF2B5EF4-FFF2-40B4-BE49-F238E27FC236}">
                <a16:creationId xmlns:a16="http://schemas.microsoft.com/office/drawing/2014/main" id="{2E37091E-688A-90F9-88CF-CA62B57C4062}"/>
              </a:ext>
            </a:extLst>
          </p:cNvPr>
          <p:cNvSpPr txBox="1"/>
          <p:nvPr/>
        </p:nvSpPr>
        <p:spPr>
          <a:xfrm>
            <a:off x="3741575" y="1084138"/>
            <a:ext cx="1343607" cy="261610"/>
          </a:xfrm>
          <a:prstGeom prst="rect">
            <a:avLst/>
          </a:prstGeom>
          <a:noFill/>
        </p:spPr>
        <p:txBody>
          <a:bodyPr wrap="square" rtlCol="0">
            <a:spAutoFit/>
          </a:bodyPr>
          <a:lstStyle/>
          <a:p>
            <a:r>
              <a:rPr lang="en-IN" sz="1100" dirty="0">
                <a:solidFill>
                  <a:schemeClr val="bg1"/>
                </a:solidFill>
                <a:latin typeface="Algerian" panose="04020705040A02060702" pitchFamily="82" charset="0"/>
              </a:rPr>
              <a:t>Soil</a:t>
            </a:r>
            <a:r>
              <a:rPr lang="en-IN" sz="1100" dirty="0">
                <a:latin typeface="Algerian" panose="04020705040A02060702" pitchFamily="82" charset="0"/>
              </a:rPr>
              <a:t> </a:t>
            </a:r>
            <a:r>
              <a:rPr lang="en-IN" sz="1100" dirty="0">
                <a:solidFill>
                  <a:schemeClr val="bg1"/>
                </a:solidFill>
                <a:latin typeface="Algerian" panose="04020705040A02060702" pitchFamily="82" charset="0"/>
              </a:rPr>
              <a:t>moisture</a:t>
            </a:r>
          </a:p>
        </p:txBody>
      </p:sp>
      <p:sp>
        <p:nvSpPr>
          <p:cNvPr id="11" name="TextBox 10">
            <a:extLst>
              <a:ext uri="{FF2B5EF4-FFF2-40B4-BE49-F238E27FC236}">
                <a16:creationId xmlns:a16="http://schemas.microsoft.com/office/drawing/2014/main" id="{49DE6E08-8B6F-6A9E-3160-D910EFE0E933}"/>
              </a:ext>
            </a:extLst>
          </p:cNvPr>
          <p:cNvSpPr txBox="1"/>
          <p:nvPr/>
        </p:nvSpPr>
        <p:spPr>
          <a:xfrm>
            <a:off x="7856375" y="275326"/>
            <a:ext cx="1726164" cy="307777"/>
          </a:xfrm>
          <a:prstGeom prst="rect">
            <a:avLst/>
          </a:prstGeom>
          <a:noFill/>
        </p:spPr>
        <p:txBody>
          <a:bodyPr wrap="square" rtlCol="0">
            <a:spAutoFit/>
          </a:bodyPr>
          <a:lstStyle/>
          <a:p>
            <a:r>
              <a:rPr lang="en-IN" sz="1400" dirty="0">
                <a:solidFill>
                  <a:schemeClr val="bg1"/>
                </a:solidFill>
                <a:latin typeface="Algerian" panose="04020705040A02060702" pitchFamily="82" charset="0"/>
              </a:rPr>
              <a:t>Temperature</a:t>
            </a:r>
          </a:p>
        </p:txBody>
      </p:sp>
      <p:sp>
        <p:nvSpPr>
          <p:cNvPr id="12" name="TextBox 11">
            <a:extLst>
              <a:ext uri="{FF2B5EF4-FFF2-40B4-BE49-F238E27FC236}">
                <a16:creationId xmlns:a16="http://schemas.microsoft.com/office/drawing/2014/main" id="{A8D7AD76-CADA-C1ED-7890-3287EEB5EFEF}"/>
              </a:ext>
            </a:extLst>
          </p:cNvPr>
          <p:cNvSpPr txBox="1"/>
          <p:nvPr/>
        </p:nvSpPr>
        <p:spPr>
          <a:xfrm>
            <a:off x="9125338" y="2313992"/>
            <a:ext cx="1726163" cy="338554"/>
          </a:xfrm>
          <a:prstGeom prst="rect">
            <a:avLst/>
          </a:prstGeom>
          <a:noFill/>
        </p:spPr>
        <p:txBody>
          <a:bodyPr wrap="square" rtlCol="0">
            <a:spAutoFit/>
          </a:bodyPr>
          <a:lstStyle/>
          <a:p>
            <a:r>
              <a:rPr lang="en-IN" sz="1600" dirty="0">
                <a:solidFill>
                  <a:schemeClr val="bg1"/>
                </a:solidFill>
                <a:latin typeface="Algerian" panose="04020705040A02060702" pitchFamily="82" charset="0"/>
              </a:rPr>
              <a:t>Soil moisture</a:t>
            </a:r>
          </a:p>
        </p:txBody>
      </p:sp>
    </p:spTree>
    <p:extLst>
      <p:ext uri="{BB962C8B-B14F-4D97-AF65-F5344CB8AC3E}">
        <p14:creationId xmlns:p14="http://schemas.microsoft.com/office/powerpoint/2010/main" val="3405872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6893B-999F-1A26-F12C-F503614F959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E4AB245-A562-A0C6-D9DF-D58260F5B8C7}"/>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C35BB493-6813-E2C4-3E42-EF977A3420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5" name="Picture 4">
            <a:extLst>
              <a:ext uri="{FF2B5EF4-FFF2-40B4-BE49-F238E27FC236}">
                <a16:creationId xmlns:a16="http://schemas.microsoft.com/office/drawing/2014/main" id="{21AD441B-89A5-92EC-4CCD-7616EAA0CA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769" y="1184988"/>
            <a:ext cx="10418405" cy="5430416"/>
          </a:xfrm>
          <a:prstGeom prst="rect">
            <a:avLst/>
          </a:prstGeom>
        </p:spPr>
      </p:pic>
      <p:sp>
        <p:nvSpPr>
          <p:cNvPr id="6" name="TextBox 5">
            <a:extLst>
              <a:ext uri="{FF2B5EF4-FFF2-40B4-BE49-F238E27FC236}">
                <a16:creationId xmlns:a16="http://schemas.microsoft.com/office/drawing/2014/main" id="{509D7708-DB2A-9CF1-4815-980AFAEF7290}"/>
              </a:ext>
            </a:extLst>
          </p:cNvPr>
          <p:cNvSpPr txBox="1"/>
          <p:nvPr/>
        </p:nvSpPr>
        <p:spPr>
          <a:xfrm>
            <a:off x="1632856" y="548640"/>
            <a:ext cx="2233905" cy="461665"/>
          </a:xfrm>
          <a:prstGeom prst="rect">
            <a:avLst/>
          </a:prstGeom>
          <a:noFill/>
        </p:spPr>
        <p:txBody>
          <a:bodyPr wrap="square" rtlCol="0">
            <a:spAutoFit/>
          </a:bodyPr>
          <a:lstStyle/>
          <a:p>
            <a:r>
              <a:rPr lang="en-IN" dirty="0"/>
              <a:t>2. </a:t>
            </a:r>
            <a:r>
              <a:rPr lang="en-IN" sz="2400" dirty="0">
                <a:latin typeface="Times New Roman" panose="02020603050405020304" pitchFamily="18" charset="0"/>
                <a:cs typeface="Times New Roman" panose="02020603050405020304" pitchFamily="18" charset="0"/>
              </a:rPr>
              <a:t>Attach</a:t>
            </a:r>
            <a:r>
              <a:rPr lang="en-IN" dirty="0"/>
              <a:t> Policies</a:t>
            </a:r>
          </a:p>
        </p:txBody>
      </p:sp>
      <p:sp>
        <p:nvSpPr>
          <p:cNvPr id="7" name="TextBox 6">
            <a:extLst>
              <a:ext uri="{FF2B5EF4-FFF2-40B4-BE49-F238E27FC236}">
                <a16:creationId xmlns:a16="http://schemas.microsoft.com/office/drawing/2014/main" id="{CF654D73-CB3A-196A-1418-91198A1FE47E}"/>
              </a:ext>
            </a:extLst>
          </p:cNvPr>
          <p:cNvSpPr txBox="1"/>
          <p:nvPr/>
        </p:nvSpPr>
        <p:spPr>
          <a:xfrm>
            <a:off x="5939436" y="6551979"/>
            <a:ext cx="544010" cy="369332"/>
          </a:xfrm>
          <a:prstGeom prst="rect">
            <a:avLst/>
          </a:prstGeom>
          <a:noFill/>
        </p:spPr>
        <p:txBody>
          <a:bodyPr wrap="square" rtlCol="0">
            <a:spAutoFit/>
          </a:bodyPr>
          <a:lstStyle/>
          <a:p>
            <a:r>
              <a:rPr lang="en-IN" dirty="0"/>
              <a:t>20</a:t>
            </a:r>
          </a:p>
        </p:txBody>
      </p:sp>
    </p:spTree>
    <p:extLst>
      <p:ext uri="{BB962C8B-B14F-4D97-AF65-F5344CB8AC3E}">
        <p14:creationId xmlns:p14="http://schemas.microsoft.com/office/powerpoint/2010/main" val="1036229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DED49-E1D0-521E-2993-C0B29970B4F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BAAA57A-72C0-1438-0604-7E739EA3787D}"/>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8799CCE0-6BA1-C391-8EA1-71FA8C7DB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5" name="Picture 4">
            <a:extLst>
              <a:ext uri="{FF2B5EF4-FFF2-40B4-BE49-F238E27FC236}">
                <a16:creationId xmlns:a16="http://schemas.microsoft.com/office/drawing/2014/main" id="{14483681-ACDF-24BF-AAF1-DE4469F7BE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752" y="798323"/>
            <a:ext cx="10653579" cy="5798420"/>
          </a:xfrm>
          <a:prstGeom prst="rect">
            <a:avLst/>
          </a:prstGeom>
        </p:spPr>
      </p:pic>
      <p:sp>
        <p:nvSpPr>
          <p:cNvPr id="6" name="TextBox 5">
            <a:extLst>
              <a:ext uri="{FF2B5EF4-FFF2-40B4-BE49-F238E27FC236}">
                <a16:creationId xmlns:a16="http://schemas.microsoft.com/office/drawing/2014/main" id="{C69FA938-45D2-D3F9-B63C-6DDB105D8F47}"/>
              </a:ext>
            </a:extLst>
          </p:cNvPr>
          <p:cNvSpPr txBox="1"/>
          <p:nvPr/>
        </p:nvSpPr>
        <p:spPr>
          <a:xfrm>
            <a:off x="5845215" y="6596743"/>
            <a:ext cx="474562" cy="369332"/>
          </a:xfrm>
          <a:prstGeom prst="rect">
            <a:avLst/>
          </a:prstGeom>
          <a:noFill/>
        </p:spPr>
        <p:txBody>
          <a:bodyPr wrap="square" rtlCol="0">
            <a:spAutoFit/>
          </a:bodyPr>
          <a:lstStyle/>
          <a:p>
            <a:r>
              <a:rPr lang="en-IN" dirty="0"/>
              <a:t>21</a:t>
            </a:r>
          </a:p>
        </p:txBody>
      </p:sp>
    </p:spTree>
    <p:extLst>
      <p:ext uri="{BB962C8B-B14F-4D97-AF65-F5344CB8AC3E}">
        <p14:creationId xmlns:p14="http://schemas.microsoft.com/office/powerpoint/2010/main" val="1751651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420BD-D2A8-4DC8-29A2-A2C275B2941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72CEB24-A3FB-F6D3-140C-3A69E346D7EA}"/>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8F654123-CED2-78D5-DDF3-C9234004C0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5" name="Picture 4">
            <a:extLst>
              <a:ext uri="{FF2B5EF4-FFF2-40B4-BE49-F238E27FC236}">
                <a16:creationId xmlns:a16="http://schemas.microsoft.com/office/drawing/2014/main" id="{F2380494-62F2-4F4C-CB81-DA448DAE5A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774" y="876235"/>
            <a:ext cx="10737490" cy="5841806"/>
          </a:xfrm>
          <a:prstGeom prst="rect">
            <a:avLst/>
          </a:prstGeom>
        </p:spPr>
      </p:pic>
      <p:sp>
        <p:nvSpPr>
          <p:cNvPr id="6" name="TextBox 5">
            <a:extLst>
              <a:ext uri="{FF2B5EF4-FFF2-40B4-BE49-F238E27FC236}">
                <a16:creationId xmlns:a16="http://schemas.microsoft.com/office/drawing/2014/main" id="{03BF72B0-E7E8-98B1-84D4-D64472172F35}"/>
              </a:ext>
            </a:extLst>
          </p:cNvPr>
          <p:cNvSpPr txBox="1"/>
          <p:nvPr/>
        </p:nvSpPr>
        <p:spPr>
          <a:xfrm>
            <a:off x="925774" y="280171"/>
            <a:ext cx="3730202" cy="461665"/>
          </a:xfrm>
          <a:prstGeom prst="rect">
            <a:avLst/>
          </a:prstGeom>
          <a:noFill/>
        </p:spPr>
        <p:txBody>
          <a:bodyPr wrap="square" rtlCol="0">
            <a:spAutoFit/>
          </a:bodyPr>
          <a:lstStyle/>
          <a:p>
            <a:r>
              <a:rPr lang="en-IN" dirty="0"/>
              <a:t>3. Download </a:t>
            </a:r>
            <a:r>
              <a:rPr lang="en-IN" sz="2400" dirty="0">
                <a:latin typeface="Times New Roman" panose="02020603050405020304" pitchFamily="18" charset="0"/>
                <a:cs typeface="Times New Roman" panose="02020603050405020304" pitchFamily="18" charset="0"/>
              </a:rPr>
              <a:t>Certificates</a:t>
            </a:r>
          </a:p>
        </p:txBody>
      </p:sp>
      <p:sp>
        <p:nvSpPr>
          <p:cNvPr id="7" name="TextBox 6">
            <a:extLst>
              <a:ext uri="{FF2B5EF4-FFF2-40B4-BE49-F238E27FC236}">
                <a16:creationId xmlns:a16="http://schemas.microsoft.com/office/drawing/2014/main" id="{86AA3BC5-56DA-D5B8-EEA3-E0A81CF7E416}"/>
              </a:ext>
            </a:extLst>
          </p:cNvPr>
          <p:cNvSpPr txBox="1"/>
          <p:nvPr/>
        </p:nvSpPr>
        <p:spPr>
          <a:xfrm>
            <a:off x="5787342" y="6620719"/>
            <a:ext cx="752964" cy="369332"/>
          </a:xfrm>
          <a:prstGeom prst="rect">
            <a:avLst/>
          </a:prstGeom>
          <a:noFill/>
        </p:spPr>
        <p:txBody>
          <a:bodyPr wrap="square" rtlCol="0">
            <a:spAutoFit/>
          </a:bodyPr>
          <a:lstStyle/>
          <a:p>
            <a:r>
              <a:rPr lang="en-IN" dirty="0"/>
              <a:t>22</a:t>
            </a:r>
          </a:p>
        </p:txBody>
      </p:sp>
    </p:spTree>
    <p:extLst>
      <p:ext uri="{BB962C8B-B14F-4D97-AF65-F5344CB8AC3E}">
        <p14:creationId xmlns:p14="http://schemas.microsoft.com/office/powerpoint/2010/main" val="2725021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D6E0C1-4B62-22F5-2FFB-12EF493E83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pic>
        <p:nvPicPr>
          <p:cNvPr id="12" name="Picture 11">
            <a:extLst>
              <a:ext uri="{FF2B5EF4-FFF2-40B4-BE49-F238E27FC236}">
                <a16:creationId xmlns:a16="http://schemas.microsoft.com/office/drawing/2014/main" id="{53DF56B2-575B-7396-472B-AFD00F8B925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68384"/>
            <a:ext cx="12191999" cy="7063152"/>
          </a:xfrm>
          <a:prstGeom prst="rect">
            <a:avLst/>
          </a:prstGeom>
        </p:spPr>
      </p:pic>
      <p:sp>
        <p:nvSpPr>
          <p:cNvPr id="2" name="TextBox 1">
            <a:extLst>
              <a:ext uri="{FF2B5EF4-FFF2-40B4-BE49-F238E27FC236}">
                <a16:creationId xmlns:a16="http://schemas.microsoft.com/office/drawing/2014/main" id="{34CB8617-E9F6-0F21-C499-F19AF66743B6}"/>
              </a:ext>
            </a:extLst>
          </p:cNvPr>
          <p:cNvSpPr txBox="1"/>
          <p:nvPr/>
        </p:nvSpPr>
        <p:spPr>
          <a:xfrm>
            <a:off x="6858000" y="6488668"/>
            <a:ext cx="858416" cy="369332"/>
          </a:xfrm>
          <a:prstGeom prst="rect">
            <a:avLst/>
          </a:prstGeom>
          <a:noFill/>
        </p:spPr>
        <p:txBody>
          <a:bodyPr wrap="square" rtlCol="0">
            <a:spAutoFit/>
          </a:bodyPr>
          <a:lstStyle/>
          <a:p>
            <a:r>
              <a:rPr lang="en-IN" dirty="0"/>
              <a:t>23</a:t>
            </a:r>
          </a:p>
        </p:txBody>
      </p:sp>
    </p:spTree>
    <p:extLst>
      <p:ext uri="{BB962C8B-B14F-4D97-AF65-F5344CB8AC3E}">
        <p14:creationId xmlns:p14="http://schemas.microsoft.com/office/powerpoint/2010/main" val="531707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B7A36E-408D-B397-3C46-004FF1B3F7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pic>
        <p:nvPicPr>
          <p:cNvPr id="4" name="Picture 3">
            <a:extLst>
              <a:ext uri="{FF2B5EF4-FFF2-40B4-BE49-F238E27FC236}">
                <a16:creationId xmlns:a16="http://schemas.microsoft.com/office/drawing/2014/main" id="{6B81D640-1A78-1DCB-DD04-76F8B6D35231}"/>
              </a:ext>
            </a:extLst>
          </p:cNvPr>
          <p:cNvPicPr>
            <a:picLocks noChangeAspect="1"/>
          </p:cNvPicPr>
          <p:nvPr/>
        </p:nvPicPr>
        <p:blipFill>
          <a:blip r:embed="rId3">
            <a:extLst>
              <a:ext uri="{28A0092B-C50C-407E-A947-70E740481C1C}">
                <a14:useLocalDpi xmlns:a14="http://schemas.microsoft.com/office/drawing/2010/main" val="0"/>
              </a:ext>
            </a:extLst>
          </a:blip>
          <a:srcRect t="9660" b="27211"/>
          <a:stretch/>
        </p:blipFill>
        <p:spPr>
          <a:xfrm>
            <a:off x="1" y="-68384"/>
            <a:ext cx="12191998" cy="6994768"/>
          </a:xfrm>
          <a:prstGeom prst="rect">
            <a:avLst/>
          </a:prstGeom>
        </p:spPr>
      </p:pic>
      <p:sp>
        <p:nvSpPr>
          <p:cNvPr id="5" name="TextBox 4">
            <a:extLst>
              <a:ext uri="{FF2B5EF4-FFF2-40B4-BE49-F238E27FC236}">
                <a16:creationId xmlns:a16="http://schemas.microsoft.com/office/drawing/2014/main" id="{C35FB091-0602-3BFD-620E-A76F5B275B17}"/>
              </a:ext>
            </a:extLst>
          </p:cNvPr>
          <p:cNvSpPr txBox="1"/>
          <p:nvPr/>
        </p:nvSpPr>
        <p:spPr>
          <a:xfrm>
            <a:off x="5645020" y="6423353"/>
            <a:ext cx="737118" cy="369332"/>
          </a:xfrm>
          <a:prstGeom prst="rect">
            <a:avLst/>
          </a:prstGeom>
          <a:noFill/>
        </p:spPr>
        <p:txBody>
          <a:bodyPr wrap="square" rtlCol="0">
            <a:spAutoFit/>
          </a:bodyPr>
          <a:lstStyle/>
          <a:p>
            <a:r>
              <a:rPr lang="en-IN" dirty="0"/>
              <a:t>24</a:t>
            </a:r>
          </a:p>
        </p:txBody>
      </p:sp>
    </p:spTree>
    <p:extLst>
      <p:ext uri="{BB962C8B-B14F-4D97-AF65-F5344CB8AC3E}">
        <p14:creationId xmlns:p14="http://schemas.microsoft.com/office/powerpoint/2010/main" val="1722317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D7D88B-078D-3022-F58D-62841BE97C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4" name="Picture 3">
            <a:extLst>
              <a:ext uri="{FF2B5EF4-FFF2-40B4-BE49-F238E27FC236}">
                <a16:creationId xmlns:a16="http://schemas.microsoft.com/office/drawing/2014/main" id="{5485BF71-2EF8-C2DF-B01E-1A36A217C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spTree>
    <p:extLst>
      <p:ext uri="{BB962C8B-B14F-4D97-AF65-F5344CB8AC3E}">
        <p14:creationId xmlns:p14="http://schemas.microsoft.com/office/powerpoint/2010/main" val="33725417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F878CA-9B42-B7FF-145E-704195311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768"/>
            <a:ext cx="12191999" cy="6994768"/>
          </a:xfrm>
          <a:prstGeom prst="rect">
            <a:avLst/>
          </a:prstGeom>
        </p:spPr>
      </p:pic>
      <p:pic>
        <p:nvPicPr>
          <p:cNvPr id="6" name="Picture 5">
            <a:extLst>
              <a:ext uri="{FF2B5EF4-FFF2-40B4-BE49-F238E27FC236}">
                <a16:creationId xmlns:a16="http://schemas.microsoft.com/office/drawing/2014/main" id="{4AE16588-8FD8-F654-3434-157A9392AB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6768"/>
            <a:ext cx="12192000" cy="6994767"/>
          </a:xfrm>
          <a:prstGeom prst="rect">
            <a:avLst/>
          </a:prstGeom>
        </p:spPr>
      </p:pic>
      <p:sp>
        <p:nvSpPr>
          <p:cNvPr id="3" name="Rectangle 2">
            <a:extLst>
              <a:ext uri="{FF2B5EF4-FFF2-40B4-BE49-F238E27FC236}">
                <a16:creationId xmlns:a16="http://schemas.microsoft.com/office/drawing/2014/main" id="{78378C13-D942-3C80-57D9-2ECA4C2A7F03}"/>
              </a:ext>
            </a:extLst>
          </p:cNvPr>
          <p:cNvSpPr/>
          <p:nvPr/>
        </p:nvSpPr>
        <p:spPr>
          <a:xfrm>
            <a:off x="7735078" y="6512767"/>
            <a:ext cx="849085" cy="24259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26</a:t>
            </a:r>
          </a:p>
        </p:txBody>
      </p:sp>
    </p:spTree>
    <p:extLst>
      <p:ext uri="{BB962C8B-B14F-4D97-AF65-F5344CB8AC3E}">
        <p14:creationId xmlns:p14="http://schemas.microsoft.com/office/powerpoint/2010/main" val="42510459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89BF2B-4B3B-49BA-8790-E84947098F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36768"/>
            <a:ext cx="12191999" cy="6994768"/>
          </a:xfrm>
          <a:prstGeom prst="rect">
            <a:avLst/>
          </a:prstGeom>
        </p:spPr>
      </p:pic>
      <p:sp>
        <p:nvSpPr>
          <p:cNvPr id="4" name="TextBox 3">
            <a:extLst>
              <a:ext uri="{FF2B5EF4-FFF2-40B4-BE49-F238E27FC236}">
                <a16:creationId xmlns:a16="http://schemas.microsoft.com/office/drawing/2014/main" id="{94A58BCC-26E9-B3E5-AC19-F583E6D63FC2}"/>
              </a:ext>
            </a:extLst>
          </p:cNvPr>
          <p:cNvSpPr txBox="1"/>
          <p:nvPr/>
        </p:nvSpPr>
        <p:spPr>
          <a:xfrm>
            <a:off x="1296956" y="1228598"/>
            <a:ext cx="9050693" cy="4129657"/>
          </a:xfrm>
          <a:prstGeom prst="rect">
            <a:avLst/>
          </a:prstGeom>
          <a:noFill/>
        </p:spPr>
        <p:txBody>
          <a:bodyPr wrap="square">
            <a:spAutoFit/>
          </a:bodyPr>
          <a:lstStyle/>
          <a:p>
            <a:pPr algn="just">
              <a:lnSpc>
                <a:spcPct val="200000"/>
              </a:lnSpc>
              <a:spcAft>
                <a:spcPts val="800"/>
              </a:spcAft>
              <a:buNone/>
            </a:pPr>
            <a:r>
              <a:rPr lang="en-IN" sz="4000" b="1" kern="100" dirty="0">
                <a:effectLst/>
                <a:latin typeface="Times New Roman" panose="02020603050405020304" pitchFamily="18" charset="0"/>
                <a:ea typeface="Calibri" panose="020F0502020204030204" pitchFamily="34" charset="0"/>
                <a:cs typeface="Times New Roman" panose="02020603050405020304" pitchFamily="18" charset="0"/>
              </a:rPr>
              <a:t>Future Enhancement:-</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Integrate an automatic watering mechanism based on real-time soil moisture levels.</a:t>
            </a:r>
          </a:p>
          <a:p>
            <a:pPr marL="342900" lvl="0" indent="-342900" algn="just">
              <a:lnSpc>
                <a:spcPct val="150000"/>
              </a:lnSpc>
              <a:buFont typeface="Symbol" panose="05050102010706020507" pitchFamily="18" charset="2"/>
              <a:buChar char=""/>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Include pH, light intensity, and CO₂ sensors for detailed plant health analysis.</a:t>
            </a:r>
          </a:p>
          <a:p>
            <a:pPr marL="342900" lvl="0" indent="-342900" algn="just">
              <a:lnSpc>
                <a:spcPct val="150000"/>
              </a:lnSpc>
              <a:spcAft>
                <a:spcPts val="800"/>
              </a:spcAft>
              <a:buFont typeface="Symbol" panose="05050102010706020507" pitchFamily="18" charset="2"/>
              <a:buChar char=""/>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Use AI and image processing to detect plant diseases and pests early.</a:t>
            </a:r>
          </a:p>
        </p:txBody>
      </p:sp>
      <p:sp>
        <p:nvSpPr>
          <p:cNvPr id="3" name="TextBox 2">
            <a:extLst>
              <a:ext uri="{FF2B5EF4-FFF2-40B4-BE49-F238E27FC236}">
                <a16:creationId xmlns:a16="http://schemas.microsoft.com/office/drawing/2014/main" id="{AB459AC6-EB9A-FCBC-E67D-A841480088B9}"/>
              </a:ext>
            </a:extLst>
          </p:cNvPr>
          <p:cNvSpPr txBox="1"/>
          <p:nvPr/>
        </p:nvSpPr>
        <p:spPr>
          <a:xfrm>
            <a:off x="5589037" y="6391469"/>
            <a:ext cx="506963" cy="369332"/>
          </a:xfrm>
          <a:prstGeom prst="rect">
            <a:avLst/>
          </a:prstGeom>
          <a:noFill/>
        </p:spPr>
        <p:txBody>
          <a:bodyPr wrap="square" rtlCol="0">
            <a:spAutoFit/>
          </a:bodyPr>
          <a:lstStyle/>
          <a:p>
            <a:r>
              <a:rPr lang="en-IN" dirty="0"/>
              <a:t>27</a:t>
            </a:r>
          </a:p>
        </p:txBody>
      </p:sp>
    </p:spTree>
    <p:extLst>
      <p:ext uri="{BB962C8B-B14F-4D97-AF65-F5344CB8AC3E}">
        <p14:creationId xmlns:p14="http://schemas.microsoft.com/office/powerpoint/2010/main" val="39048187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F71E8-3371-94F9-05F4-A6459BCEF47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829649C-2305-2366-26C9-75647848E70E}"/>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7A09A9F1-4A49-5A50-D833-126C699E4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sp>
        <p:nvSpPr>
          <p:cNvPr id="6" name="TextBox 5">
            <a:extLst>
              <a:ext uri="{FF2B5EF4-FFF2-40B4-BE49-F238E27FC236}">
                <a16:creationId xmlns:a16="http://schemas.microsoft.com/office/drawing/2014/main" id="{21A5751F-0C44-25E8-55E3-E2C31B28C4C9}"/>
              </a:ext>
            </a:extLst>
          </p:cNvPr>
          <p:cNvSpPr txBox="1"/>
          <p:nvPr/>
        </p:nvSpPr>
        <p:spPr>
          <a:xfrm>
            <a:off x="1558976" y="1289155"/>
            <a:ext cx="9203961" cy="4647426"/>
          </a:xfrm>
          <a:prstGeom prst="rect">
            <a:avLst/>
          </a:prstGeom>
          <a:noFill/>
        </p:spPr>
        <p:txBody>
          <a:bodyPr wrap="square">
            <a:spAutoFit/>
          </a:bodyPr>
          <a:lstStyle/>
          <a:p>
            <a:r>
              <a:rPr lang="en-IN" sz="4000" b="1" dirty="0">
                <a:latin typeface="Times New Roman" panose="02020603050405020304" pitchFamily="18" charset="0"/>
                <a:cs typeface="Times New Roman" panose="02020603050405020304" pitchFamily="18" charset="0"/>
              </a:rPr>
              <a:t>Project Overview</a:t>
            </a:r>
          </a:p>
          <a:p>
            <a:endParaRPr lang="en-IN" sz="4000" b="1" dirty="0">
              <a:latin typeface="Times New Roman" panose="02020603050405020304" pitchFamily="18" charset="0"/>
              <a:cs typeface="Times New Roman" panose="02020603050405020304" pitchFamily="18" charset="0"/>
            </a:endParaRPr>
          </a:p>
          <a:p>
            <a:r>
              <a:rPr lang="en-IN" sz="2400" b="1" dirty="0">
                <a:latin typeface="Times New Roman" panose="02020603050405020304" pitchFamily="18" charset="0"/>
                <a:cs typeface="Times New Roman" panose="02020603050405020304" pitchFamily="18" charset="0"/>
              </a:rPr>
              <a:t>Objective:</a:t>
            </a:r>
          </a:p>
          <a:p>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 Monitor soil moisture, temperature, and humidity in real time.</a:t>
            </a:r>
          </a:p>
          <a:p>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 Send live data to </a:t>
            </a:r>
            <a:r>
              <a:rPr lang="en-IN" sz="2400" b="1" dirty="0">
                <a:latin typeface="Times New Roman" panose="02020603050405020304" pitchFamily="18" charset="0"/>
                <a:cs typeface="Times New Roman" panose="02020603050405020304" pitchFamily="18" charset="0"/>
              </a:rPr>
              <a:t>Blynk</a:t>
            </a:r>
            <a:r>
              <a:rPr lang="en-IN" sz="2400" dirty="0">
                <a:latin typeface="Times New Roman" panose="02020603050405020304" pitchFamily="18" charset="0"/>
                <a:cs typeface="Times New Roman" panose="02020603050405020304" pitchFamily="18" charset="0"/>
              </a:rPr>
              <a:t> for visualization.</a:t>
            </a:r>
          </a:p>
          <a:p>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 Store and analyse data on </a:t>
            </a:r>
            <a:r>
              <a:rPr lang="en-IN" sz="2400" b="1" dirty="0">
                <a:latin typeface="Times New Roman" panose="02020603050405020304" pitchFamily="18" charset="0"/>
                <a:cs typeface="Times New Roman" panose="02020603050405020304" pitchFamily="18" charset="0"/>
              </a:rPr>
              <a:t>AWS IoT Core, DynamoDB, and S3</a:t>
            </a:r>
            <a:r>
              <a:rPr lang="en-IN" sz="2400" dirty="0">
                <a:latin typeface="Times New Roman" panose="02020603050405020304" pitchFamily="18" charset="0"/>
                <a:cs typeface="Times New Roman" panose="02020603050405020304" pitchFamily="18" charset="0"/>
              </a:rPr>
              <a:t>.</a:t>
            </a:r>
          </a:p>
          <a:p>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 Predict plant health using </a:t>
            </a:r>
            <a:r>
              <a:rPr lang="en-IN" sz="2400" b="1" dirty="0">
                <a:latin typeface="Times New Roman" panose="02020603050405020304" pitchFamily="18" charset="0"/>
                <a:cs typeface="Times New Roman" panose="02020603050405020304" pitchFamily="18" charset="0"/>
              </a:rPr>
              <a:t>AWS Sage Maker (ML Model)</a:t>
            </a:r>
            <a:r>
              <a:rPr lang="en-IN" sz="2400" dirty="0">
                <a:latin typeface="Times New Roman" panose="02020603050405020304" pitchFamily="18" charset="0"/>
                <a:cs typeface="Times New Roman" panose="02020603050405020304" pitchFamily="18" charset="0"/>
              </a:rPr>
              <a:t>.</a:t>
            </a:r>
          </a:p>
        </p:txBody>
      </p:sp>
      <p:sp>
        <p:nvSpPr>
          <p:cNvPr id="5" name="TextBox 4">
            <a:extLst>
              <a:ext uri="{FF2B5EF4-FFF2-40B4-BE49-F238E27FC236}">
                <a16:creationId xmlns:a16="http://schemas.microsoft.com/office/drawing/2014/main" id="{FD8EA619-8D37-1872-B266-6A4B14E1EE83}"/>
              </a:ext>
            </a:extLst>
          </p:cNvPr>
          <p:cNvSpPr txBox="1"/>
          <p:nvPr/>
        </p:nvSpPr>
        <p:spPr>
          <a:xfrm>
            <a:off x="5833641" y="6551271"/>
            <a:ext cx="949124" cy="369332"/>
          </a:xfrm>
          <a:prstGeom prst="rect">
            <a:avLst/>
          </a:prstGeom>
          <a:noFill/>
        </p:spPr>
        <p:txBody>
          <a:bodyPr wrap="square" rtlCol="0">
            <a:spAutoFit/>
          </a:bodyPr>
          <a:lstStyle/>
          <a:p>
            <a:r>
              <a:rPr lang="en-IN" dirty="0"/>
              <a:t>28</a:t>
            </a:r>
          </a:p>
        </p:txBody>
      </p:sp>
    </p:spTree>
    <p:extLst>
      <p:ext uri="{BB962C8B-B14F-4D97-AF65-F5344CB8AC3E}">
        <p14:creationId xmlns:p14="http://schemas.microsoft.com/office/powerpoint/2010/main" val="34596505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9FC39-D85B-F7E0-70D6-CCEC1BC30B4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A9D5C08-DCB6-AF19-0318-9CB53650D91F}"/>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B0777986-5F6C-277B-A7F3-BF82C2C578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sp>
        <p:nvSpPr>
          <p:cNvPr id="5" name="TextBox 4">
            <a:extLst>
              <a:ext uri="{FF2B5EF4-FFF2-40B4-BE49-F238E27FC236}">
                <a16:creationId xmlns:a16="http://schemas.microsoft.com/office/drawing/2014/main" id="{2089B539-82F0-F5DB-AD44-8CD2312ADC92}"/>
              </a:ext>
            </a:extLst>
          </p:cNvPr>
          <p:cNvSpPr txBox="1"/>
          <p:nvPr/>
        </p:nvSpPr>
        <p:spPr>
          <a:xfrm>
            <a:off x="3173750" y="2812117"/>
            <a:ext cx="6730584" cy="1200329"/>
          </a:xfrm>
          <a:prstGeom prst="rect">
            <a:avLst/>
          </a:prstGeom>
          <a:noFill/>
        </p:spPr>
        <p:txBody>
          <a:bodyPr wrap="square" rtlCol="0">
            <a:spAutoFit/>
          </a:bodyPr>
          <a:lstStyle/>
          <a:p>
            <a:pPr algn="just"/>
            <a:r>
              <a:rPr lang="en-IN" sz="72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976386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75CF-6B3C-96D3-2968-79880828C1B7}"/>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4484DF8-77AB-E817-ECD1-2A1922989FD6}"/>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D67C5DDC-A5DF-34D3-CF5E-55169B98ED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5" name="TextBox 4">
            <a:extLst>
              <a:ext uri="{FF2B5EF4-FFF2-40B4-BE49-F238E27FC236}">
                <a16:creationId xmlns:a16="http://schemas.microsoft.com/office/drawing/2014/main" id="{821CC5D5-C3C2-7334-DF4B-349FFB2CCE09}"/>
              </a:ext>
            </a:extLst>
          </p:cNvPr>
          <p:cNvSpPr txBox="1"/>
          <p:nvPr/>
        </p:nvSpPr>
        <p:spPr>
          <a:xfrm>
            <a:off x="4846129" y="305246"/>
            <a:ext cx="4473678"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Abstract</a:t>
            </a:r>
          </a:p>
        </p:txBody>
      </p:sp>
      <p:sp>
        <p:nvSpPr>
          <p:cNvPr id="6" name="TextBox 5">
            <a:extLst>
              <a:ext uri="{FF2B5EF4-FFF2-40B4-BE49-F238E27FC236}">
                <a16:creationId xmlns:a16="http://schemas.microsoft.com/office/drawing/2014/main" id="{043613D4-D742-3860-6128-BFB39CAA5B36}"/>
              </a:ext>
            </a:extLst>
          </p:cNvPr>
          <p:cNvSpPr txBox="1"/>
          <p:nvPr/>
        </p:nvSpPr>
        <p:spPr>
          <a:xfrm>
            <a:off x="2125823" y="1435173"/>
            <a:ext cx="9674942" cy="1938992"/>
          </a:xfrm>
          <a:prstGeom prst="rect">
            <a:avLst/>
          </a:prstGeom>
          <a:noFill/>
        </p:spPr>
        <p:txBody>
          <a:bodyPr wrap="square" rtlCol="0">
            <a:spAutoFit/>
          </a:bodyPr>
          <a:lstStyle/>
          <a:p>
            <a:r>
              <a:rPr lang="en-US" sz="2000" dirty="0"/>
              <a:t>                  </a:t>
            </a:r>
            <a:r>
              <a:rPr lang="en-US" sz="2400" dirty="0">
                <a:latin typeface="Times New Roman" panose="02020603050405020304" pitchFamily="18" charset="0"/>
                <a:cs typeface="Times New Roman" panose="02020603050405020304" pitchFamily="18" charset="0"/>
              </a:rPr>
              <a:t>IoT is widely used in agriculture for various applications, improving efficiency and productivity. </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Some key use cases include:</a:t>
            </a:r>
          </a:p>
          <a:p>
            <a:endParaRPr lang="en-US"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75DD31E-5185-217D-51DA-88F8405176EF}"/>
              </a:ext>
            </a:extLst>
          </p:cNvPr>
          <p:cNvSpPr txBox="1"/>
          <p:nvPr/>
        </p:nvSpPr>
        <p:spPr>
          <a:xfrm>
            <a:off x="2647886" y="3432574"/>
            <a:ext cx="8630816" cy="1569660"/>
          </a:xfrm>
          <a:prstGeom prst="rect">
            <a:avLst/>
          </a:prstGeom>
          <a:noFill/>
        </p:spPr>
        <p:txBody>
          <a:bodyPr wrap="square" rtlCol="0">
            <a:spAutoFit/>
          </a:bodyPr>
          <a:lstStyle/>
          <a:p>
            <a:pPr marL="342900" indent="-342900" algn="just">
              <a:buFont typeface="Wingdings" panose="05000000000000000000" pitchFamily="2" charset="2"/>
              <a:buChar char="Ø"/>
            </a:pPr>
            <a:r>
              <a:rPr lang="en-IN" sz="2400" b="1" dirty="0">
                <a:latin typeface="Times New Roman" panose="02020603050405020304" pitchFamily="18" charset="0"/>
                <a:cs typeface="Times New Roman" panose="02020603050405020304" pitchFamily="18" charset="0"/>
              </a:rPr>
              <a:t>               Crop Monitoring</a:t>
            </a:r>
          </a:p>
          <a:p>
            <a:pPr marL="342900" indent="-342900" algn="just">
              <a:buFont typeface="Wingdings" panose="05000000000000000000" pitchFamily="2" charset="2"/>
              <a:buChar char="Ø"/>
            </a:pPr>
            <a:r>
              <a:rPr lang="en-IN" sz="2400" b="1" dirty="0">
                <a:latin typeface="Times New Roman" panose="02020603050405020304" pitchFamily="18" charset="0"/>
                <a:cs typeface="Times New Roman" panose="02020603050405020304" pitchFamily="18" charset="0"/>
              </a:rPr>
              <a:t>               Automated Irrigation Systems </a:t>
            </a:r>
          </a:p>
          <a:p>
            <a:pPr marL="342900" indent="-342900"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               Greenhouse Automation </a:t>
            </a:r>
            <a:r>
              <a:rPr lang="en-IN" sz="2400" b="1" dirty="0">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IN" sz="2400" b="1"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Weather Monitoring</a:t>
            </a:r>
          </a:p>
        </p:txBody>
      </p:sp>
      <p:sp>
        <p:nvSpPr>
          <p:cNvPr id="8" name="TextBox 7">
            <a:extLst>
              <a:ext uri="{FF2B5EF4-FFF2-40B4-BE49-F238E27FC236}">
                <a16:creationId xmlns:a16="http://schemas.microsoft.com/office/drawing/2014/main" id="{9034689A-9249-C0C0-2DF0-3784014BF505}"/>
              </a:ext>
            </a:extLst>
          </p:cNvPr>
          <p:cNvSpPr txBox="1"/>
          <p:nvPr/>
        </p:nvSpPr>
        <p:spPr>
          <a:xfrm>
            <a:off x="2125823" y="5549186"/>
            <a:ext cx="9302621"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               We are using our project for crop monitoring in agriculture. It collects data and uses it to analyze plant growth.</a:t>
            </a:r>
            <a:endParaRPr lang="en-IN"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F68F1EE-5520-7D5E-BC83-69696DEEFB72}"/>
              </a:ext>
            </a:extLst>
          </p:cNvPr>
          <p:cNvSpPr txBox="1"/>
          <p:nvPr/>
        </p:nvSpPr>
        <p:spPr>
          <a:xfrm>
            <a:off x="5960224" y="6380183"/>
            <a:ext cx="1122744" cy="369332"/>
          </a:xfrm>
          <a:prstGeom prst="rect">
            <a:avLst/>
          </a:prstGeom>
          <a:noFill/>
        </p:spPr>
        <p:txBody>
          <a:bodyPr wrap="square" rtlCol="0">
            <a:spAutoFit/>
          </a:bodyPr>
          <a:lstStyle/>
          <a:p>
            <a:r>
              <a:rPr lang="en-IN" dirty="0"/>
              <a:t>3</a:t>
            </a:r>
          </a:p>
        </p:txBody>
      </p:sp>
    </p:spTree>
    <p:extLst>
      <p:ext uri="{BB962C8B-B14F-4D97-AF65-F5344CB8AC3E}">
        <p14:creationId xmlns:p14="http://schemas.microsoft.com/office/powerpoint/2010/main" val="1547885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6447B-68B7-8C2E-6824-B07E2E5C0E50}"/>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1FACAE00-F7D9-157E-6717-76077AA4634C}"/>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5E90D994-604A-1F9D-291D-1D12173749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8384"/>
            <a:ext cx="12191999" cy="6994768"/>
          </a:xfrm>
          <a:prstGeom prst="rect">
            <a:avLst/>
          </a:prstGeom>
        </p:spPr>
      </p:pic>
      <p:sp>
        <p:nvSpPr>
          <p:cNvPr id="5" name="TextBox 4">
            <a:extLst>
              <a:ext uri="{FF2B5EF4-FFF2-40B4-BE49-F238E27FC236}">
                <a16:creationId xmlns:a16="http://schemas.microsoft.com/office/drawing/2014/main" id="{32F35409-F3B8-43EC-E431-8A51473873DB}"/>
              </a:ext>
            </a:extLst>
          </p:cNvPr>
          <p:cNvSpPr txBox="1"/>
          <p:nvPr/>
        </p:nvSpPr>
        <p:spPr>
          <a:xfrm>
            <a:off x="4454013" y="176078"/>
            <a:ext cx="559455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Requirements</a:t>
            </a:r>
          </a:p>
        </p:txBody>
      </p:sp>
      <p:sp>
        <p:nvSpPr>
          <p:cNvPr id="6" name="TextBox 5">
            <a:extLst>
              <a:ext uri="{FF2B5EF4-FFF2-40B4-BE49-F238E27FC236}">
                <a16:creationId xmlns:a16="http://schemas.microsoft.com/office/drawing/2014/main" id="{9F1464C7-07DA-9388-5D7B-C0C91CD3EAD6}"/>
              </a:ext>
            </a:extLst>
          </p:cNvPr>
          <p:cNvSpPr txBox="1"/>
          <p:nvPr/>
        </p:nvSpPr>
        <p:spPr>
          <a:xfrm>
            <a:off x="599765" y="1600201"/>
            <a:ext cx="5496233" cy="461665"/>
          </a:xfrm>
          <a:prstGeom prst="rect">
            <a:avLst/>
          </a:prstGeom>
          <a:noFill/>
        </p:spPr>
        <p:txBody>
          <a:bodyPr wrap="square" rtlCol="0">
            <a:spAutoFit/>
          </a:bodyPr>
          <a:lstStyle/>
          <a:p>
            <a:r>
              <a:rPr lang="en-IN" sz="2400" dirty="0"/>
              <a:t>Software Requirements</a:t>
            </a:r>
          </a:p>
        </p:txBody>
      </p:sp>
      <p:sp>
        <p:nvSpPr>
          <p:cNvPr id="7" name="TextBox 6">
            <a:extLst>
              <a:ext uri="{FF2B5EF4-FFF2-40B4-BE49-F238E27FC236}">
                <a16:creationId xmlns:a16="http://schemas.microsoft.com/office/drawing/2014/main" id="{6D037A15-CB0C-4971-00EB-9753DF92266D}"/>
              </a:ext>
            </a:extLst>
          </p:cNvPr>
          <p:cNvSpPr txBox="1"/>
          <p:nvPr/>
        </p:nvSpPr>
        <p:spPr>
          <a:xfrm>
            <a:off x="1759974" y="2614104"/>
            <a:ext cx="10540179" cy="3905813"/>
          </a:xfrm>
          <a:prstGeom prst="rect">
            <a:avLst/>
          </a:prstGeom>
          <a:noFill/>
        </p:spPr>
        <p:txBody>
          <a:bodyPr wrap="square" rtlCol="0">
            <a:spAutoFit/>
          </a:bodyPr>
          <a:lstStyle/>
          <a:p>
            <a:pPr marL="800100" lvl="1" indent="-342900" algn="just">
              <a:lnSpc>
                <a:spcPct val="150000"/>
              </a:lnSpc>
              <a:buFont typeface="Wingdings" panose="05000000000000000000" pitchFamily="2" charset="2"/>
              <a:buChar char="q"/>
            </a:pPr>
            <a:r>
              <a:rPr lang="en-IN" sz="2400" dirty="0"/>
              <a:t>OS                   :                   Window 10</a:t>
            </a:r>
          </a:p>
          <a:p>
            <a:pPr marL="800100" lvl="1" indent="-342900" algn="just">
              <a:lnSpc>
                <a:spcPct val="150000"/>
              </a:lnSpc>
              <a:buFont typeface="Wingdings" panose="05000000000000000000" pitchFamily="2" charset="2"/>
              <a:buChar char="q"/>
            </a:pPr>
            <a:r>
              <a:rPr lang="en-IN" sz="2400" dirty="0"/>
              <a:t>Web designing:                  HTML,CSS</a:t>
            </a:r>
          </a:p>
          <a:p>
            <a:pPr marL="800100" lvl="1" indent="-342900" algn="just">
              <a:lnSpc>
                <a:spcPct val="150000"/>
              </a:lnSpc>
              <a:buFont typeface="Wingdings" panose="05000000000000000000" pitchFamily="2" charset="2"/>
              <a:buChar char="q"/>
            </a:pPr>
            <a:r>
              <a:rPr lang="en-IN" sz="2400" dirty="0"/>
              <a:t>Cloud Services:                  AWS IoT Core/ AWS Lambda/</a:t>
            </a:r>
          </a:p>
          <a:p>
            <a:pPr marL="800100" lvl="1" indent="-342900" algn="just">
              <a:lnSpc>
                <a:spcPct val="150000"/>
              </a:lnSpc>
              <a:buFont typeface="Wingdings" panose="05000000000000000000" pitchFamily="2" charset="2"/>
              <a:buChar char="q"/>
            </a:pPr>
            <a:r>
              <a:rPr lang="en-IN" sz="2400" dirty="0"/>
              <a:t>                                             AWS S3/ AWS DynamoDB</a:t>
            </a:r>
          </a:p>
          <a:p>
            <a:pPr marL="800100" lvl="1" indent="-342900" algn="just">
              <a:lnSpc>
                <a:spcPct val="150000"/>
              </a:lnSpc>
              <a:buFont typeface="Wingdings" panose="05000000000000000000" pitchFamily="2" charset="2"/>
              <a:buChar char="q"/>
            </a:pPr>
            <a:r>
              <a:rPr lang="en-IN" sz="2400" dirty="0"/>
              <a:t>Development Tools :          Arduino IDE</a:t>
            </a:r>
          </a:p>
          <a:p>
            <a:pPr marL="800100" lvl="1" indent="-342900" algn="just">
              <a:lnSpc>
                <a:spcPct val="150000"/>
              </a:lnSpc>
              <a:buFont typeface="Wingdings" panose="05000000000000000000" pitchFamily="2" charset="2"/>
              <a:buChar char="q"/>
            </a:pPr>
            <a:r>
              <a:rPr lang="en-IN" sz="2400" dirty="0"/>
              <a:t>IoT Platform:                       Blynk Cloud</a:t>
            </a:r>
          </a:p>
          <a:p>
            <a:pPr marL="800100" lvl="1" indent="-342900" algn="just">
              <a:lnSpc>
                <a:spcPct val="150000"/>
              </a:lnSpc>
              <a:buFont typeface="Wingdings" panose="05000000000000000000" pitchFamily="2" charset="2"/>
              <a:buChar char="q"/>
            </a:pPr>
            <a:r>
              <a:rPr lang="en-IN" sz="2400" dirty="0"/>
              <a:t>Programming Languages: Python(ML)</a:t>
            </a:r>
          </a:p>
        </p:txBody>
      </p:sp>
      <p:sp>
        <p:nvSpPr>
          <p:cNvPr id="8" name="TextBox 7">
            <a:extLst>
              <a:ext uri="{FF2B5EF4-FFF2-40B4-BE49-F238E27FC236}">
                <a16:creationId xmlns:a16="http://schemas.microsoft.com/office/drawing/2014/main" id="{27E1185E-212B-4DDF-9798-431CF1BE6413}"/>
              </a:ext>
            </a:extLst>
          </p:cNvPr>
          <p:cNvSpPr txBox="1"/>
          <p:nvPr/>
        </p:nvSpPr>
        <p:spPr>
          <a:xfrm>
            <a:off x="5956979" y="6550059"/>
            <a:ext cx="787079" cy="369332"/>
          </a:xfrm>
          <a:prstGeom prst="rect">
            <a:avLst/>
          </a:prstGeom>
          <a:noFill/>
        </p:spPr>
        <p:txBody>
          <a:bodyPr wrap="square" rtlCol="0">
            <a:spAutoFit/>
          </a:bodyPr>
          <a:lstStyle/>
          <a:p>
            <a:r>
              <a:rPr lang="en-IN" dirty="0"/>
              <a:t>4</a:t>
            </a:r>
          </a:p>
        </p:txBody>
      </p:sp>
    </p:spTree>
    <p:extLst>
      <p:ext uri="{BB962C8B-B14F-4D97-AF65-F5344CB8AC3E}">
        <p14:creationId xmlns:p14="http://schemas.microsoft.com/office/powerpoint/2010/main" val="105243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23C06-B8B9-70DF-6547-F2A3C3B5E420}"/>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5A4CC70E-398B-8220-9BB8-4B985974060B}"/>
              </a:ext>
            </a:extLst>
          </p:cNvPr>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id="{3663834F-E93A-03A2-C6C2-2921DF8393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994768"/>
          </a:xfrm>
          <a:prstGeom prst="rect">
            <a:avLst/>
          </a:prstGeom>
        </p:spPr>
      </p:pic>
      <p:sp>
        <p:nvSpPr>
          <p:cNvPr id="6" name="TextBox 5">
            <a:extLst>
              <a:ext uri="{FF2B5EF4-FFF2-40B4-BE49-F238E27FC236}">
                <a16:creationId xmlns:a16="http://schemas.microsoft.com/office/drawing/2014/main" id="{5B7ABC0C-1335-9C7C-A171-AD656FCF2497}"/>
              </a:ext>
            </a:extLst>
          </p:cNvPr>
          <p:cNvSpPr txBox="1"/>
          <p:nvPr/>
        </p:nvSpPr>
        <p:spPr>
          <a:xfrm>
            <a:off x="2536723" y="352922"/>
            <a:ext cx="6912078"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Hardware Requirements</a:t>
            </a:r>
          </a:p>
        </p:txBody>
      </p:sp>
      <p:sp>
        <p:nvSpPr>
          <p:cNvPr id="7" name="TextBox 6">
            <a:extLst>
              <a:ext uri="{FF2B5EF4-FFF2-40B4-BE49-F238E27FC236}">
                <a16:creationId xmlns:a16="http://schemas.microsoft.com/office/drawing/2014/main" id="{B91B1C41-7831-BD3F-17B0-D029DD9E31EF}"/>
              </a:ext>
            </a:extLst>
          </p:cNvPr>
          <p:cNvSpPr txBox="1"/>
          <p:nvPr/>
        </p:nvSpPr>
        <p:spPr>
          <a:xfrm>
            <a:off x="648929" y="2153264"/>
            <a:ext cx="10166555" cy="4339650"/>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Processor:             AMD PRO A4-3350B APU </a:t>
            </a:r>
          </a:p>
          <a:p>
            <a:r>
              <a:rPr lang="en-IN" sz="2400" dirty="0">
                <a:latin typeface="Times New Roman" panose="02020603050405020304" pitchFamily="18" charset="0"/>
                <a:cs typeface="Times New Roman" panose="02020603050405020304" pitchFamily="18" charset="0"/>
              </a:rPr>
              <a:t>                              with Radeon R4 Graphics 2.00 GHz</a:t>
            </a:r>
          </a:p>
          <a:p>
            <a:r>
              <a:rPr lang="en-IN" sz="2400" dirty="0">
                <a:latin typeface="Times New Roman" panose="02020603050405020304" pitchFamily="18" charset="0"/>
                <a:cs typeface="Times New Roman" panose="02020603050405020304" pitchFamily="18" charset="0"/>
              </a:rPr>
              <a:t>Microcontroller:    ESP8266/</a:t>
            </a:r>
          </a:p>
          <a:p>
            <a:r>
              <a:rPr lang="en-IN" sz="2400" dirty="0">
                <a:latin typeface="Times New Roman" panose="02020603050405020304" pitchFamily="18" charset="0"/>
                <a:cs typeface="Times New Roman" panose="02020603050405020304" pitchFamily="18" charset="0"/>
              </a:rPr>
              <a:t>                               Arduino IDE</a:t>
            </a:r>
          </a:p>
          <a:p>
            <a:r>
              <a:rPr lang="en-IN" sz="2400" dirty="0">
                <a:latin typeface="Times New Roman" panose="02020603050405020304" pitchFamily="18" charset="0"/>
                <a:cs typeface="Times New Roman" panose="02020603050405020304" pitchFamily="18" charset="0"/>
              </a:rPr>
              <a:t>Sensors:                  Soil Moisture Sensor/</a:t>
            </a:r>
          </a:p>
          <a:p>
            <a:r>
              <a:rPr lang="en-IN" sz="2400" dirty="0">
                <a:latin typeface="Times New Roman" panose="02020603050405020304" pitchFamily="18" charset="0"/>
                <a:cs typeface="Times New Roman" panose="02020603050405020304" pitchFamily="18" charset="0"/>
              </a:rPr>
              <a:t>                                DHT11 Sensor</a:t>
            </a:r>
          </a:p>
          <a:p>
            <a:r>
              <a:rPr lang="en-IN" sz="2400" dirty="0">
                <a:latin typeface="Times New Roman" panose="02020603050405020304" pitchFamily="18" charset="0"/>
                <a:cs typeface="Times New Roman" panose="02020603050405020304" pitchFamily="18" charset="0"/>
              </a:rPr>
              <a:t>Connectivity:          Wi-Fi Module</a:t>
            </a:r>
          </a:p>
          <a:p>
            <a:r>
              <a:rPr lang="en-IN" sz="2400" dirty="0">
                <a:latin typeface="Times New Roman" panose="02020603050405020304" pitchFamily="18" charset="0"/>
                <a:cs typeface="Times New Roman" panose="02020603050405020304" pitchFamily="18" charset="0"/>
              </a:rPr>
              <a:t>Power Supply:         5V Power Adapter</a:t>
            </a:r>
          </a:p>
          <a:p>
            <a:r>
              <a:rPr lang="en-IN" sz="2400" dirty="0">
                <a:latin typeface="Times New Roman" panose="02020603050405020304" pitchFamily="18" charset="0"/>
                <a:cs typeface="Times New Roman" panose="02020603050405020304" pitchFamily="18" charset="0"/>
              </a:rPr>
              <a:t>Other Components: Jumper Wires</a:t>
            </a:r>
          </a:p>
          <a:p>
            <a:r>
              <a:rPr lang="en-IN" sz="2400" dirty="0">
                <a:latin typeface="Times New Roman" panose="02020603050405020304" pitchFamily="18" charset="0"/>
                <a:cs typeface="Times New Roman" panose="02020603050405020304" pitchFamily="18" charset="0"/>
              </a:rPr>
              <a:t>                                 Breadboard</a:t>
            </a:r>
          </a:p>
          <a:p>
            <a:r>
              <a:rPr lang="en-IN" dirty="0"/>
              <a:t>                                   </a:t>
            </a:r>
          </a:p>
          <a:p>
            <a:endParaRPr lang="en-IN" dirty="0"/>
          </a:p>
        </p:txBody>
      </p:sp>
      <p:sp>
        <p:nvSpPr>
          <p:cNvPr id="5" name="TextBox 4">
            <a:extLst>
              <a:ext uri="{FF2B5EF4-FFF2-40B4-BE49-F238E27FC236}">
                <a16:creationId xmlns:a16="http://schemas.microsoft.com/office/drawing/2014/main" id="{EF428468-EBE3-800C-89E5-53ECD54523E6}"/>
              </a:ext>
            </a:extLst>
          </p:cNvPr>
          <p:cNvSpPr txBox="1"/>
          <p:nvPr/>
        </p:nvSpPr>
        <p:spPr>
          <a:xfrm>
            <a:off x="5732206" y="6408439"/>
            <a:ext cx="874946" cy="369332"/>
          </a:xfrm>
          <a:prstGeom prst="rect">
            <a:avLst/>
          </a:prstGeom>
          <a:noFill/>
        </p:spPr>
        <p:txBody>
          <a:bodyPr wrap="square" rtlCol="0">
            <a:spAutoFit/>
          </a:bodyPr>
          <a:lstStyle/>
          <a:p>
            <a:r>
              <a:rPr lang="en-IN" dirty="0"/>
              <a:t>5</a:t>
            </a:r>
          </a:p>
        </p:txBody>
      </p:sp>
    </p:spTree>
    <p:extLst>
      <p:ext uri="{BB962C8B-B14F-4D97-AF65-F5344CB8AC3E}">
        <p14:creationId xmlns:p14="http://schemas.microsoft.com/office/powerpoint/2010/main" val="3239126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510E6-2473-91FA-1E2B-EA008899F2BD}"/>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95B3E011-789E-F723-B329-9DCE13F6135A}"/>
              </a:ext>
            </a:extLst>
          </p:cNvPr>
          <p:cNvSpPr>
            <a:spLocks noGrp="1"/>
          </p:cNvSpPr>
          <p:nvPr>
            <p:ph type="subTitle" idx="1"/>
          </p:nvPr>
        </p:nvSpPr>
        <p:spPr/>
        <p:txBody>
          <a:bodyPr/>
          <a:lstStyle/>
          <a:p>
            <a:endParaRPr lang="en-IN" dirty="0"/>
          </a:p>
        </p:txBody>
      </p:sp>
      <mc:AlternateContent xmlns:mc="http://schemas.openxmlformats.org/markup-compatibility/2006" xmlns:pslz="http://schemas.microsoft.com/office/powerpoint/2016/slidezoom">
        <mc:Choice Requires="pslz">
          <p:graphicFrame>
            <p:nvGraphicFramePr>
              <p:cNvPr id="6" name="Slide Zoom 5">
                <a:extLst>
                  <a:ext uri="{FF2B5EF4-FFF2-40B4-BE49-F238E27FC236}">
                    <a16:creationId xmlns:a16="http://schemas.microsoft.com/office/drawing/2014/main" id="{D36F9931-15B4-01D7-E13A-6C95D3D72D64}"/>
                  </a:ext>
                </a:extLst>
              </p:cNvPr>
              <p:cNvGraphicFramePr>
                <a:graphicFrameLocks noChangeAspect="1"/>
              </p:cNvGraphicFramePr>
              <p:nvPr>
                <p:extLst>
                  <p:ext uri="{D42A27DB-BD31-4B8C-83A1-F6EECF244321}">
                    <p14:modId xmlns:p14="http://schemas.microsoft.com/office/powerpoint/2010/main" val="2905624139"/>
                  </p:ext>
                </p:extLst>
              </p:nvPr>
            </p:nvGraphicFramePr>
            <p:xfrm>
              <a:off x="304800" y="2502973"/>
              <a:ext cx="3048000" cy="1714500"/>
            </p:xfrm>
            <a:graphic>
              <a:graphicData uri="http://schemas.microsoft.com/office/powerpoint/2016/slidezoom">
                <pslz:sldZm>
                  <pslz:sldZmObj sldId="269" cId="105243272">
                    <pslz:zmPr id="{BC2AB243-3AE9-40A9-81A0-05E013DD5C7A}"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xmlns="">
          <p:pic>
            <p:nvPicPr>
              <p:cNvPr id="6" name="Slide Zoom 5">
                <a:hlinkClick r:id="rId3" action="ppaction://hlinksldjump"/>
                <a:extLst>
                  <a:ext uri="{FF2B5EF4-FFF2-40B4-BE49-F238E27FC236}">
                    <a16:creationId xmlns:a16="http://schemas.microsoft.com/office/drawing/2014/main" id="{D36F9931-15B4-01D7-E13A-6C95D3D72D64}"/>
                  </a:ext>
                </a:extLst>
              </p:cNvPr>
              <p:cNvPicPr>
                <a:picLocks noGrp="1" noRot="1" noChangeAspect="1" noMove="1" noResize="1" noEditPoints="1" noAdjustHandles="1" noChangeArrowheads="1" noChangeShapeType="1"/>
              </p:cNvPicPr>
              <p:nvPr/>
            </p:nvPicPr>
            <p:blipFill>
              <a:blip r:embed="rId4"/>
              <a:stretch>
                <a:fillRect/>
              </a:stretch>
            </p:blipFill>
            <p:spPr>
              <a:xfrm>
                <a:off x="304800" y="2502973"/>
                <a:ext cx="3048000" cy="1714500"/>
              </a:xfrm>
              <a:prstGeom prst="rect">
                <a:avLst/>
              </a:prstGeom>
              <a:ln w="3175">
                <a:solidFill>
                  <a:prstClr val="ltGray"/>
                </a:solidFill>
              </a:ln>
            </p:spPr>
          </p:pic>
        </mc:Fallback>
      </mc:AlternateContent>
      <p:pic>
        <p:nvPicPr>
          <p:cNvPr id="8" name="Picture 7">
            <a:extLst>
              <a:ext uri="{FF2B5EF4-FFF2-40B4-BE49-F238E27FC236}">
                <a16:creationId xmlns:a16="http://schemas.microsoft.com/office/drawing/2014/main" id="{786E2D5A-3561-6298-9537-D7F3108FF9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7207"/>
            <a:ext cx="12191999" cy="6994768"/>
          </a:xfrm>
          <a:prstGeom prst="rect">
            <a:avLst/>
          </a:prstGeom>
        </p:spPr>
      </p:pic>
      <p:sp>
        <p:nvSpPr>
          <p:cNvPr id="9" name="TextBox 8">
            <a:extLst>
              <a:ext uri="{FF2B5EF4-FFF2-40B4-BE49-F238E27FC236}">
                <a16:creationId xmlns:a16="http://schemas.microsoft.com/office/drawing/2014/main" id="{57863DF3-5273-E40E-4413-9760C5499403}"/>
              </a:ext>
            </a:extLst>
          </p:cNvPr>
          <p:cNvSpPr txBox="1"/>
          <p:nvPr/>
        </p:nvSpPr>
        <p:spPr>
          <a:xfrm>
            <a:off x="492814" y="1122363"/>
            <a:ext cx="5603185" cy="5601533"/>
          </a:xfrm>
          <a:prstGeom prst="rect">
            <a:avLst/>
          </a:prstGeom>
          <a:noFill/>
        </p:spPr>
        <p:txBody>
          <a:bodyPr wrap="square" rtlCol="0">
            <a:spAutoFit/>
          </a:bodyPr>
          <a:lstStyle/>
          <a:p>
            <a:r>
              <a:rPr lang="en-US" sz="2400" b="1" dirty="0"/>
              <a:t>What is IoT (Internet of Things)?</a:t>
            </a:r>
          </a:p>
          <a:p>
            <a:r>
              <a:rPr lang="en-US" sz="2400" dirty="0"/>
              <a:t>                           The </a:t>
            </a:r>
            <a:r>
              <a:rPr lang="en-US" sz="2400" b="1" dirty="0"/>
              <a:t>Internet of Things (IoT)</a:t>
            </a:r>
            <a:r>
              <a:rPr lang="en-US" sz="2400" dirty="0"/>
              <a:t> refers to a network of interconnected physical devices that communicate and exchange data over the internet. These devices include sensors, microcontrollers, and cloud platforms that collect, process, and analyze data to make intelligent decisions.</a:t>
            </a:r>
          </a:p>
          <a:p>
            <a:r>
              <a:rPr lang="en-US" sz="2800" b="1" dirty="0"/>
              <a:t> </a:t>
            </a:r>
          </a:p>
          <a:p>
            <a:endParaRPr lang="en-US" sz="2400" dirty="0"/>
          </a:p>
          <a:p>
            <a:endParaRPr lang="en-US" sz="2400" dirty="0"/>
          </a:p>
          <a:p>
            <a:r>
              <a:rPr lang="en-US" sz="2400" dirty="0"/>
              <a:t> </a:t>
            </a:r>
          </a:p>
          <a:p>
            <a:endParaRPr lang="en-US" dirty="0"/>
          </a:p>
        </p:txBody>
      </p:sp>
      <p:pic>
        <p:nvPicPr>
          <p:cNvPr id="5" name="Picture 4">
            <a:extLst>
              <a:ext uri="{FF2B5EF4-FFF2-40B4-BE49-F238E27FC236}">
                <a16:creationId xmlns:a16="http://schemas.microsoft.com/office/drawing/2014/main" id="{FC307ACD-6EB8-B6DB-E149-F5D5A248C7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40758" y="0"/>
            <a:ext cx="5651242" cy="6994768"/>
          </a:xfrm>
          <a:prstGeom prst="rect">
            <a:avLst/>
          </a:prstGeom>
        </p:spPr>
      </p:pic>
      <p:sp>
        <p:nvSpPr>
          <p:cNvPr id="7" name="TextBox 6">
            <a:extLst>
              <a:ext uri="{FF2B5EF4-FFF2-40B4-BE49-F238E27FC236}">
                <a16:creationId xmlns:a16="http://schemas.microsoft.com/office/drawing/2014/main" id="{3ADE48CA-97CB-3F0B-D8E7-9178BC0672F9}"/>
              </a:ext>
            </a:extLst>
          </p:cNvPr>
          <p:cNvSpPr txBox="1"/>
          <p:nvPr/>
        </p:nvSpPr>
        <p:spPr>
          <a:xfrm>
            <a:off x="4649165" y="6371771"/>
            <a:ext cx="578734" cy="369332"/>
          </a:xfrm>
          <a:prstGeom prst="rect">
            <a:avLst/>
          </a:prstGeom>
          <a:noFill/>
        </p:spPr>
        <p:txBody>
          <a:bodyPr wrap="square" rtlCol="0">
            <a:spAutoFit/>
          </a:bodyPr>
          <a:lstStyle/>
          <a:p>
            <a:r>
              <a:rPr lang="en-IN" dirty="0"/>
              <a:t>6</a:t>
            </a:r>
          </a:p>
        </p:txBody>
      </p:sp>
    </p:spTree>
    <p:extLst>
      <p:ext uri="{BB962C8B-B14F-4D97-AF65-F5344CB8AC3E}">
        <p14:creationId xmlns:p14="http://schemas.microsoft.com/office/powerpoint/2010/main" val="424801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B4EC0-8F92-1920-9591-6F7E12AE3942}"/>
              </a:ext>
            </a:extLst>
          </p:cNvPr>
          <p:cNvSpPr>
            <a:spLocks noGrp="1"/>
          </p:cNvSpPr>
          <p:nvPr>
            <p:ph type="title"/>
          </p:nvPr>
        </p:nvSpPr>
        <p:spPr/>
        <p:txBody>
          <a:bodyPr/>
          <a:lstStyle/>
          <a:p>
            <a:endParaRPr lang="en-IN"/>
          </a:p>
        </p:txBody>
      </p:sp>
      <p:pic>
        <p:nvPicPr>
          <p:cNvPr id="8" name="Content Placeholder 7">
            <a:extLst>
              <a:ext uri="{FF2B5EF4-FFF2-40B4-BE49-F238E27FC236}">
                <a16:creationId xmlns:a16="http://schemas.microsoft.com/office/drawing/2014/main" id="{8A5BC4E5-B404-7BB8-305C-328AF3889F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3313" y="1716088"/>
            <a:ext cx="4592637" cy="4592637"/>
          </a:xfrm>
        </p:spPr>
      </p:pic>
      <p:pic>
        <p:nvPicPr>
          <p:cNvPr id="4" name="Picture 3">
            <a:extLst>
              <a:ext uri="{FF2B5EF4-FFF2-40B4-BE49-F238E27FC236}">
                <a16:creationId xmlns:a16="http://schemas.microsoft.com/office/drawing/2014/main" id="{53857A84-EF77-D209-0D91-45445DCAF4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6" name="TextBox 5">
            <a:extLst>
              <a:ext uri="{FF2B5EF4-FFF2-40B4-BE49-F238E27FC236}">
                <a16:creationId xmlns:a16="http://schemas.microsoft.com/office/drawing/2014/main" id="{DD1477BE-679B-72D7-9E14-7D1F5D14C41F}"/>
              </a:ext>
            </a:extLst>
          </p:cNvPr>
          <p:cNvSpPr txBox="1"/>
          <p:nvPr/>
        </p:nvSpPr>
        <p:spPr>
          <a:xfrm>
            <a:off x="279919" y="765111"/>
            <a:ext cx="7184572" cy="5632311"/>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What is Blynk Cloud?</a:t>
            </a:r>
          </a:p>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Blynk Cloud is a cloud-based IoT platform that enables real-time monitoring, control, and automation of IoT devices through the </a:t>
            </a:r>
            <a:r>
              <a:rPr lang="en-US" sz="2400" b="1" dirty="0">
                <a:latin typeface="Times New Roman" panose="02020603050405020304" pitchFamily="18" charset="0"/>
                <a:cs typeface="Times New Roman" panose="02020603050405020304" pitchFamily="18" charset="0"/>
              </a:rPr>
              <a:t>Blynk mobile app and web dashboard</a:t>
            </a:r>
            <a:r>
              <a:rPr lang="en-US" sz="2400" dirty="0">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It provides a seamless way to connect </a:t>
            </a:r>
            <a:r>
              <a:rPr lang="en-US" sz="2400" b="1" dirty="0">
                <a:latin typeface="Times New Roman" panose="02020603050405020304" pitchFamily="18" charset="0"/>
                <a:cs typeface="Times New Roman" panose="02020603050405020304" pitchFamily="18" charset="0"/>
              </a:rPr>
              <a:t>microcontrollers (ESP8266, ESP32, Arduino, etc.)</a:t>
            </a:r>
            <a:r>
              <a:rPr lang="en-US" sz="2400" dirty="0">
                <a:latin typeface="Times New Roman" panose="02020603050405020304" pitchFamily="18" charset="0"/>
                <a:cs typeface="Times New Roman" panose="02020603050405020304" pitchFamily="18" charset="0"/>
              </a:rPr>
              <a:t> to the internet, allowing users to send and receive sensor data without setting up a dedicated server. </a:t>
            </a:r>
          </a:p>
          <a:p>
            <a:r>
              <a:rPr lang="en-US" sz="2400" dirty="0">
                <a:latin typeface="Times New Roman" panose="02020603050405020304" pitchFamily="18" charset="0"/>
                <a:cs typeface="Times New Roman" panose="02020603050405020304" pitchFamily="18" charset="0"/>
              </a:rPr>
              <a:t>            </a:t>
            </a:r>
          </a:p>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Blynk Cloud offers </a:t>
            </a:r>
            <a:r>
              <a:rPr lang="en-US" sz="2400" b="1" dirty="0">
                <a:latin typeface="Times New Roman" panose="02020603050405020304" pitchFamily="18" charset="0"/>
                <a:cs typeface="Times New Roman" panose="02020603050405020304" pitchFamily="18" charset="0"/>
              </a:rPr>
              <a:t>data visualization</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remote control</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automation rules</a:t>
            </a:r>
            <a:r>
              <a:rPr lang="en-US" sz="2400" dirty="0">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rPr>
              <a:t>API integrations</a:t>
            </a:r>
            <a:r>
              <a:rPr lang="en-US" sz="2400" dirty="0">
                <a:latin typeface="Times New Roman" panose="02020603050405020304" pitchFamily="18" charset="0"/>
                <a:cs typeface="Times New Roman" panose="02020603050405020304" pitchFamily="18" charset="0"/>
              </a:rPr>
              <a:t> to connect with third-party platforms like </a:t>
            </a:r>
            <a:r>
              <a:rPr lang="en-US" sz="2400" b="1" dirty="0">
                <a:latin typeface="Times New Roman" panose="02020603050405020304" pitchFamily="18" charset="0"/>
                <a:cs typeface="Times New Roman" panose="02020603050405020304" pitchFamily="18" charset="0"/>
              </a:rPr>
              <a:t>AWS, Google Cloud, and Firebase</a:t>
            </a:r>
            <a:r>
              <a:rPr lang="en-US" sz="2400" dirty="0">
                <a:latin typeface="Times New Roman" panose="02020603050405020304" pitchFamily="18" charset="0"/>
                <a:cs typeface="Times New Roman" panose="02020603050405020304" pitchFamily="18" charset="0"/>
              </a:rPr>
              <a:t>.</a:t>
            </a:r>
          </a:p>
        </p:txBody>
      </p:sp>
      <p:pic>
        <p:nvPicPr>
          <p:cNvPr id="10" name="Picture 9">
            <a:extLst>
              <a:ext uri="{FF2B5EF4-FFF2-40B4-BE49-F238E27FC236}">
                <a16:creationId xmlns:a16="http://schemas.microsoft.com/office/drawing/2014/main" id="{ACFAE5DD-E142-7CDD-6E5B-2A77B8F971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9444" y="335902"/>
            <a:ext cx="4592637" cy="6522098"/>
          </a:xfrm>
          <a:prstGeom prst="rect">
            <a:avLst/>
          </a:prstGeom>
        </p:spPr>
      </p:pic>
      <p:sp>
        <p:nvSpPr>
          <p:cNvPr id="3" name="TextBox 2">
            <a:extLst>
              <a:ext uri="{FF2B5EF4-FFF2-40B4-BE49-F238E27FC236}">
                <a16:creationId xmlns:a16="http://schemas.microsoft.com/office/drawing/2014/main" id="{B257B5DA-EDAA-BF28-0942-F77427B42AF4}"/>
              </a:ext>
            </a:extLst>
          </p:cNvPr>
          <p:cNvSpPr txBox="1"/>
          <p:nvPr/>
        </p:nvSpPr>
        <p:spPr>
          <a:xfrm>
            <a:off x="4777353" y="6424163"/>
            <a:ext cx="798653" cy="369332"/>
          </a:xfrm>
          <a:prstGeom prst="rect">
            <a:avLst/>
          </a:prstGeom>
          <a:noFill/>
        </p:spPr>
        <p:txBody>
          <a:bodyPr wrap="square" rtlCol="0">
            <a:spAutoFit/>
          </a:bodyPr>
          <a:lstStyle/>
          <a:p>
            <a:r>
              <a:rPr lang="en-IN" dirty="0"/>
              <a:t>7</a:t>
            </a:r>
          </a:p>
        </p:txBody>
      </p:sp>
    </p:spTree>
    <p:extLst>
      <p:ext uri="{BB962C8B-B14F-4D97-AF65-F5344CB8AC3E}">
        <p14:creationId xmlns:p14="http://schemas.microsoft.com/office/powerpoint/2010/main" val="1072686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41B31C-5163-E35F-59C1-0EF232AFB8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14" name="TextBox 13">
            <a:extLst>
              <a:ext uri="{FF2B5EF4-FFF2-40B4-BE49-F238E27FC236}">
                <a16:creationId xmlns:a16="http://schemas.microsoft.com/office/drawing/2014/main" id="{9A98B15B-F7F4-203B-E420-58996DD81E0C}"/>
              </a:ext>
            </a:extLst>
          </p:cNvPr>
          <p:cNvSpPr txBox="1"/>
          <p:nvPr/>
        </p:nvSpPr>
        <p:spPr>
          <a:xfrm>
            <a:off x="324533" y="568779"/>
            <a:ext cx="7109248" cy="3416320"/>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What is AWS (Amazon Web Services)?</a:t>
            </a:r>
          </a:p>
          <a:p>
            <a:r>
              <a:rPr lang="en-US" sz="2400" dirty="0">
                <a:latin typeface="Times New Roman" panose="02020603050405020304" pitchFamily="18" charset="0"/>
                <a:cs typeface="Times New Roman" panose="02020603050405020304" pitchFamily="18" charset="0"/>
              </a:rPr>
              <a:t>              AWS (Amazon Web Services) is a cloud computing platform that provides a wide range of services such as computing power, storage, databases, IoT management, and machine learning. It allows businesses and developers to build, deploy, and manage applications without needing physical infrastructure.</a:t>
            </a:r>
          </a:p>
          <a:p>
            <a:endParaRPr lang="en-US"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a:t>
            </a:r>
          </a:p>
        </p:txBody>
      </p:sp>
      <p:pic>
        <p:nvPicPr>
          <p:cNvPr id="5" name="Picture 4">
            <a:extLst>
              <a:ext uri="{FF2B5EF4-FFF2-40B4-BE49-F238E27FC236}">
                <a16:creationId xmlns:a16="http://schemas.microsoft.com/office/drawing/2014/main" id="{DF8ED2DB-C266-3CD4-EED4-BAFBC5289A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2081" y="231670"/>
            <a:ext cx="4490597" cy="6531428"/>
          </a:xfrm>
          <a:prstGeom prst="rect">
            <a:avLst/>
          </a:prstGeom>
        </p:spPr>
      </p:pic>
      <p:sp>
        <p:nvSpPr>
          <p:cNvPr id="6" name="TextBox 5">
            <a:extLst>
              <a:ext uri="{FF2B5EF4-FFF2-40B4-BE49-F238E27FC236}">
                <a16:creationId xmlns:a16="http://schemas.microsoft.com/office/drawing/2014/main" id="{AB5DD54A-958D-15F2-FC61-EB5AA9CD04EA}"/>
              </a:ext>
            </a:extLst>
          </p:cNvPr>
          <p:cNvSpPr txBox="1"/>
          <p:nvPr/>
        </p:nvSpPr>
        <p:spPr>
          <a:xfrm>
            <a:off x="280259" y="3985099"/>
            <a:ext cx="7022893" cy="1938992"/>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AWS in This Project:</a:t>
            </a:r>
          </a:p>
          <a:p>
            <a:r>
              <a:rPr lang="en-US" sz="2400" dirty="0">
                <a:latin typeface="Times New Roman" panose="02020603050405020304" pitchFamily="18" charset="0"/>
                <a:cs typeface="Times New Roman" panose="02020603050405020304" pitchFamily="18" charset="0"/>
              </a:rPr>
              <a:t>                  In the </a:t>
            </a:r>
            <a:r>
              <a:rPr lang="en-US" sz="2400" b="1" dirty="0">
                <a:latin typeface="Times New Roman" panose="02020603050405020304" pitchFamily="18" charset="0"/>
                <a:cs typeface="Times New Roman" panose="02020603050405020304" pitchFamily="18" charset="0"/>
              </a:rPr>
              <a:t>IoT-based Crop Monitoring System</a:t>
            </a:r>
            <a:r>
              <a:rPr lang="en-US" sz="2400" dirty="0">
                <a:latin typeface="Times New Roman" panose="02020603050405020304" pitchFamily="18" charset="0"/>
                <a:cs typeface="Times New Roman" panose="02020603050405020304" pitchFamily="18" charset="0"/>
              </a:rPr>
              <a:t>, AWS is used for </a:t>
            </a:r>
            <a:r>
              <a:rPr lang="en-US" sz="2400" b="1" dirty="0">
                <a:latin typeface="Times New Roman" panose="02020603050405020304" pitchFamily="18" charset="0"/>
                <a:cs typeface="Times New Roman" panose="02020603050405020304" pitchFamily="18" charset="0"/>
              </a:rPr>
              <a:t>data processing, storage, and prediction</a:t>
            </a:r>
            <a:r>
              <a:rPr lang="en-US" sz="2400" dirty="0">
                <a:latin typeface="Times New Roman" panose="02020603050405020304" pitchFamily="18" charset="0"/>
                <a:cs typeface="Times New Roman" panose="02020603050405020304" pitchFamily="18" charset="0"/>
              </a:rPr>
              <a:t>. Here’s how AWS plays a role in this project</a:t>
            </a:r>
            <a:endParaRPr lang="en-IN" sz="24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FF50ABB-4ADB-7A49-EC92-D5E26C813348}"/>
              </a:ext>
            </a:extLst>
          </p:cNvPr>
          <p:cNvSpPr txBox="1"/>
          <p:nvPr/>
        </p:nvSpPr>
        <p:spPr>
          <a:xfrm>
            <a:off x="4980926" y="6393766"/>
            <a:ext cx="1115073" cy="369332"/>
          </a:xfrm>
          <a:prstGeom prst="rect">
            <a:avLst/>
          </a:prstGeom>
          <a:noFill/>
        </p:spPr>
        <p:txBody>
          <a:bodyPr wrap="square" rtlCol="0">
            <a:spAutoFit/>
          </a:bodyPr>
          <a:lstStyle/>
          <a:p>
            <a:r>
              <a:rPr lang="en-IN" dirty="0"/>
              <a:t>8</a:t>
            </a:r>
          </a:p>
        </p:txBody>
      </p:sp>
    </p:spTree>
    <p:extLst>
      <p:ext uri="{BB962C8B-B14F-4D97-AF65-F5344CB8AC3E}">
        <p14:creationId xmlns:p14="http://schemas.microsoft.com/office/powerpoint/2010/main" val="3487989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59812-3F13-EC4B-C80B-D4C05D6124F8}"/>
              </a:ext>
            </a:extLst>
          </p:cNvPr>
          <p:cNvSpPr>
            <a:spLocks noGrp="1"/>
          </p:cNvSpPr>
          <p:nvPr>
            <p:ph type="title"/>
          </p:nvPr>
        </p:nvSpPr>
        <p:spPr/>
        <p:txBody>
          <a:bodyPr/>
          <a:lstStyle/>
          <a:p>
            <a:endParaRPr lang="en-IN"/>
          </a:p>
        </p:txBody>
      </p:sp>
      <p:pic>
        <p:nvPicPr>
          <p:cNvPr id="8" name="Content Placeholder 7">
            <a:extLst>
              <a:ext uri="{FF2B5EF4-FFF2-40B4-BE49-F238E27FC236}">
                <a16:creationId xmlns:a16="http://schemas.microsoft.com/office/drawing/2014/main" id="{C795CA2C-1970-EC1C-3E31-5A36168A14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40963" y="1816776"/>
            <a:ext cx="3032449" cy="4391261"/>
          </a:xfrm>
        </p:spPr>
      </p:pic>
      <p:pic>
        <p:nvPicPr>
          <p:cNvPr id="4" name="Picture 3">
            <a:extLst>
              <a:ext uri="{FF2B5EF4-FFF2-40B4-BE49-F238E27FC236}">
                <a16:creationId xmlns:a16="http://schemas.microsoft.com/office/drawing/2014/main" id="{232AA566-D721-8FE6-D0A5-5DAF09797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994768"/>
          </a:xfrm>
          <a:prstGeom prst="rect">
            <a:avLst/>
          </a:prstGeom>
        </p:spPr>
      </p:pic>
      <p:sp>
        <p:nvSpPr>
          <p:cNvPr id="5" name="TextBox 4">
            <a:extLst>
              <a:ext uri="{FF2B5EF4-FFF2-40B4-BE49-F238E27FC236}">
                <a16:creationId xmlns:a16="http://schemas.microsoft.com/office/drawing/2014/main" id="{1938FCA6-A0BD-C317-D425-EE7F86F81B91}"/>
              </a:ext>
            </a:extLst>
          </p:cNvPr>
          <p:cNvSpPr txBox="1"/>
          <p:nvPr/>
        </p:nvSpPr>
        <p:spPr>
          <a:xfrm>
            <a:off x="382555" y="401216"/>
            <a:ext cx="6684104" cy="1569660"/>
          </a:xfrm>
          <a:prstGeom prst="rect">
            <a:avLst/>
          </a:prstGeom>
          <a:noFill/>
        </p:spPr>
        <p:txBody>
          <a:bodyPr wrap="square" rtlCol="0">
            <a:spAutoFit/>
          </a:bodyPr>
          <a:lstStyle/>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altLang="en-US" sz="2400" b="1" dirty="0">
                <a:latin typeface="Times New Roman" panose="02020603050405020304" pitchFamily="18" charset="0"/>
                <a:cs typeface="Times New Roman" panose="02020603050405020304" pitchFamily="18" charset="0"/>
              </a:rPr>
              <a:t>Data Processing &amp; Prediction</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eaLnBrk="0" fontAlgn="base" hangingPunct="0">
              <a:spcBef>
                <a:spcPct val="0"/>
              </a:spcBef>
              <a:spcAft>
                <a:spcPct val="0"/>
              </a:spcAf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eaLnBrk="0" fontAlgn="base" hangingPunct="0">
              <a:spcBef>
                <a:spcPct val="0"/>
              </a:spcBef>
              <a:spcAft>
                <a:spcPct val="0"/>
              </a:spcAf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AWS Lambda</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processes incoming data and runs prediction algorithms.</a:t>
            </a:r>
          </a:p>
        </p:txBody>
      </p:sp>
      <p:sp>
        <p:nvSpPr>
          <p:cNvPr id="6" name="TextBox 5">
            <a:extLst>
              <a:ext uri="{FF2B5EF4-FFF2-40B4-BE49-F238E27FC236}">
                <a16:creationId xmlns:a16="http://schemas.microsoft.com/office/drawing/2014/main" id="{82453422-9940-0CC5-7F67-BBCF6297E023}"/>
              </a:ext>
            </a:extLst>
          </p:cNvPr>
          <p:cNvSpPr txBox="1"/>
          <p:nvPr/>
        </p:nvSpPr>
        <p:spPr>
          <a:xfrm>
            <a:off x="4758147" y="3348459"/>
            <a:ext cx="7147248" cy="110799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AWS DynamoDB / S3</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stores historical sensor data for future analysis.</a:t>
            </a:r>
          </a:p>
          <a:p>
            <a:endParaRPr lang="en-IN" dirty="0"/>
          </a:p>
        </p:txBody>
      </p:sp>
      <p:pic>
        <p:nvPicPr>
          <p:cNvPr id="10" name="Picture 9">
            <a:extLst>
              <a:ext uri="{FF2B5EF4-FFF2-40B4-BE49-F238E27FC236}">
                <a16:creationId xmlns:a16="http://schemas.microsoft.com/office/drawing/2014/main" id="{F833C2B7-97C4-BF15-3E4B-B8A3A9B3C9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7127" y="164771"/>
            <a:ext cx="4012225" cy="2909129"/>
          </a:xfrm>
          <a:prstGeom prst="rect">
            <a:avLst/>
          </a:prstGeom>
        </p:spPr>
      </p:pic>
      <p:sp>
        <p:nvSpPr>
          <p:cNvPr id="11" name="TextBox 10">
            <a:extLst>
              <a:ext uri="{FF2B5EF4-FFF2-40B4-BE49-F238E27FC236}">
                <a16:creationId xmlns:a16="http://schemas.microsoft.com/office/drawing/2014/main" id="{366279E2-7A11-290E-8F03-B6ABDD74A776}"/>
              </a:ext>
            </a:extLst>
          </p:cNvPr>
          <p:cNvSpPr txBox="1"/>
          <p:nvPr/>
        </p:nvSpPr>
        <p:spPr>
          <a:xfrm>
            <a:off x="516569" y="5310890"/>
            <a:ext cx="6400800" cy="1107996"/>
          </a:xfrm>
          <a:prstGeom prst="rect">
            <a:avLst/>
          </a:prstGeom>
          <a:noFill/>
        </p:spPr>
        <p:txBody>
          <a:bodyPr wrap="square" rtlCol="0">
            <a:spAutoFit/>
          </a:bodyPr>
          <a:lstStyle/>
          <a:p>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AWS Machine Learning</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can be used to predict plant growth based on past trends.</a:t>
            </a:r>
          </a:p>
          <a:p>
            <a:endParaRPr lang="en-IN" dirty="0"/>
          </a:p>
        </p:txBody>
      </p:sp>
      <p:pic>
        <p:nvPicPr>
          <p:cNvPr id="13" name="Picture 12">
            <a:extLst>
              <a:ext uri="{FF2B5EF4-FFF2-40B4-BE49-F238E27FC236}">
                <a16:creationId xmlns:a16="http://schemas.microsoft.com/office/drawing/2014/main" id="{268C53D0-ACCB-AB4C-2B7D-759CA42136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202" y="2372092"/>
            <a:ext cx="4031500" cy="2690928"/>
          </a:xfrm>
          <a:prstGeom prst="rect">
            <a:avLst/>
          </a:prstGeom>
        </p:spPr>
      </p:pic>
      <p:pic>
        <p:nvPicPr>
          <p:cNvPr id="15" name="Picture 14">
            <a:extLst>
              <a:ext uri="{FF2B5EF4-FFF2-40B4-BE49-F238E27FC236}">
                <a16:creationId xmlns:a16="http://schemas.microsoft.com/office/drawing/2014/main" id="{D45BC230-BED7-73F5-453A-16B20F5951B7}"/>
              </a:ext>
            </a:extLst>
          </p:cNvPr>
          <p:cNvPicPr>
            <a:picLocks noChangeAspect="1"/>
          </p:cNvPicPr>
          <p:nvPr/>
        </p:nvPicPr>
        <p:blipFill>
          <a:blip r:embed="rId5">
            <a:extLst>
              <a:ext uri="{28A0092B-C50C-407E-A947-70E740481C1C}">
                <a14:useLocalDpi xmlns:a14="http://schemas.microsoft.com/office/drawing/2010/main" val="0"/>
              </a:ext>
            </a:extLst>
          </a:blip>
          <a:srcRect l="5049" t="15608" r="4238" b="5217"/>
          <a:stretch/>
        </p:blipFill>
        <p:spPr>
          <a:xfrm>
            <a:off x="7567127" y="4241661"/>
            <a:ext cx="4407613" cy="2681509"/>
          </a:xfrm>
          <a:prstGeom prst="rect">
            <a:avLst/>
          </a:prstGeom>
        </p:spPr>
      </p:pic>
      <p:sp>
        <p:nvSpPr>
          <p:cNvPr id="3" name="TextBox 2">
            <a:extLst>
              <a:ext uri="{FF2B5EF4-FFF2-40B4-BE49-F238E27FC236}">
                <a16:creationId xmlns:a16="http://schemas.microsoft.com/office/drawing/2014/main" id="{4D7C8EBE-BA5E-0245-3D38-FD5077BB6501}"/>
              </a:ext>
            </a:extLst>
          </p:cNvPr>
          <p:cNvSpPr txBox="1"/>
          <p:nvPr/>
        </p:nvSpPr>
        <p:spPr>
          <a:xfrm>
            <a:off x="4624874" y="6495388"/>
            <a:ext cx="771032" cy="369332"/>
          </a:xfrm>
          <a:prstGeom prst="rect">
            <a:avLst/>
          </a:prstGeom>
          <a:noFill/>
        </p:spPr>
        <p:txBody>
          <a:bodyPr wrap="square" rtlCol="0">
            <a:spAutoFit/>
          </a:bodyPr>
          <a:lstStyle/>
          <a:p>
            <a:r>
              <a:rPr lang="en-IN" dirty="0"/>
              <a:t>9</a:t>
            </a:r>
          </a:p>
        </p:txBody>
      </p:sp>
    </p:spTree>
    <p:extLst>
      <p:ext uri="{BB962C8B-B14F-4D97-AF65-F5344CB8AC3E}">
        <p14:creationId xmlns:p14="http://schemas.microsoft.com/office/powerpoint/2010/main" val="441187370"/>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628</TotalTime>
  <Words>809</Words>
  <Application>Microsoft Office PowerPoint</Application>
  <PresentationFormat>Widescreen</PresentationFormat>
  <Paragraphs>130</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Algerian</vt:lpstr>
      <vt:lpstr>Arial</vt:lpstr>
      <vt:lpstr>Neue Haas Grotesk Text Pro</vt:lpstr>
      <vt:lpstr>Symbol</vt:lpstr>
      <vt:lpstr>Times New Roman</vt:lpstr>
      <vt:lpstr>Wingdings</vt:lpstr>
      <vt:lpstr>VanillaVTI</vt:lpstr>
      <vt:lpstr> </vt:lpstr>
      <vt:lpstr>Hhjj</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durga r</dc:creator>
  <cp:lastModifiedBy>sathyadevi04@outlook.com</cp:lastModifiedBy>
  <cp:revision>31</cp:revision>
  <dcterms:created xsi:type="dcterms:W3CDTF">2025-02-13T05:18:57Z</dcterms:created>
  <dcterms:modified xsi:type="dcterms:W3CDTF">2025-03-29T12:43:17Z</dcterms:modified>
</cp:coreProperties>
</file>

<file path=docProps/thumbnail.jpeg>
</file>